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6"/>
  </p:notesMasterIdLst>
  <p:sldIdLst>
    <p:sldId id="256" r:id="rId2"/>
    <p:sldId id="280" r:id="rId3"/>
    <p:sldId id="281" r:id="rId4"/>
    <p:sldId id="282" r:id="rId5"/>
    <p:sldId id="283" r:id="rId6"/>
    <p:sldId id="286" r:id="rId7"/>
    <p:sldId id="289" r:id="rId8"/>
    <p:sldId id="292" r:id="rId9"/>
    <p:sldId id="271" r:id="rId10"/>
    <p:sldId id="272" r:id="rId11"/>
    <p:sldId id="273" r:id="rId12"/>
    <p:sldId id="284" r:id="rId13"/>
    <p:sldId id="287" r:id="rId14"/>
    <p:sldId id="259" r:id="rId15"/>
    <p:sldId id="293" r:id="rId16"/>
    <p:sldId id="288" r:id="rId17"/>
    <p:sldId id="285" r:id="rId18"/>
    <p:sldId id="265" r:id="rId19"/>
    <p:sldId id="279" r:id="rId20"/>
    <p:sldId id="274" r:id="rId21"/>
    <p:sldId id="262" r:id="rId22"/>
    <p:sldId id="278" r:id="rId23"/>
    <p:sldId id="266" r:id="rId24"/>
    <p:sldId id="291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06BE"/>
    <a:srgbClr val="3D6416"/>
    <a:srgbClr val="FF3300"/>
    <a:srgbClr val="00CCFF"/>
    <a:srgbClr val="6600CC"/>
    <a:srgbClr val="BD0759"/>
    <a:srgbClr val="8803BD"/>
    <a:srgbClr val="03970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E6588A0-C2D3-4D48-91F9-712771D20DAA}" type="datetimeFigureOut">
              <a:rPr lang="ru-RU"/>
              <a:pPr>
                <a:defRPr/>
              </a:pPr>
              <a:t>14.05.2018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4CAA2AD-A7F8-40F5-952B-F4E962584F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AAD872F-B250-4763-96A7-F24ADBE042C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A7904A-5D1B-469A-9F0F-4FD544CC3FF9}" type="datetimeFigureOut">
              <a:rPr lang="ru-RU"/>
              <a:pPr>
                <a:defRPr/>
              </a:pPr>
              <a:t>14.05.2018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84FE7C-BB22-4044-A4D0-48D91CDDCB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DE9AE-5C28-4B35-9F23-0DDCA3E90A7C}" type="datetimeFigureOut">
              <a:rPr lang="ru-RU"/>
              <a:pPr>
                <a:defRPr/>
              </a:pPr>
              <a:t>14.05.2018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D8B4A-0515-4457-A639-B72B5EC67A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C0068F-88E5-4087-ABD6-39062007B2A0}" type="datetimeFigureOut">
              <a:rPr lang="ru-RU"/>
              <a:pPr>
                <a:defRPr/>
              </a:pPr>
              <a:t>14.05.2018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10234-FF13-49E4-B451-391F5C3ABF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B813AA3-7EF7-483A-B949-1A797BFB3BF6}" type="datetimeFigureOut">
              <a:rPr lang="ru-RU"/>
              <a:pPr>
                <a:defRPr/>
              </a:pPr>
              <a:t>14.05.2018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1D3AB1A-4913-4FFE-81C9-B02124B3B2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72DCE1-A993-4709-BC46-D91C5F3981B5}" type="datetimeFigureOut">
              <a:rPr lang="ru-RU"/>
              <a:pPr>
                <a:defRPr/>
              </a:pPr>
              <a:t>14.05.2018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39BB45-EF1F-4D8D-916A-520E1D3139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0F03F-C286-40EB-9A1A-463DF9095F64}" type="datetimeFigureOut">
              <a:rPr lang="ru-RU"/>
              <a:pPr>
                <a:defRPr/>
              </a:pPr>
              <a:t>14.05.2018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D8254-2A4A-47C2-AD70-C24AF9305C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EEE457-541E-4562-95D1-A5DB9E723898}" type="datetimeFigureOut">
              <a:rPr lang="ru-RU"/>
              <a:pPr>
                <a:defRPr/>
              </a:pPr>
              <a:t>14.05.2018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AFAE4-C547-463B-A8CB-C35A045120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3151989-664A-4BF0-A58B-508FDD30E60D}" type="datetimeFigureOut">
              <a:rPr lang="ru-RU"/>
              <a:pPr>
                <a:defRPr/>
              </a:pPr>
              <a:t>14.05.2018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3C54A8D-818F-4E7A-8A32-C8D1BA5C14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52945-1FAD-406F-ABE5-762511D42BCF}" type="datetimeFigureOut">
              <a:rPr lang="ru-RU"/>
              <a:pPr>
                <a:defRPr/>
              </a:pPr>
              <a:t>14.05.2018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0D2E2-77EC-4ED6-ACF1-23CB6473F2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B021493-81E8-4E3E-9DAB-75F29C164E7F}" type="datetimeFigureOut">
              <a:rPr lang="ru-RU"/>
              <a:pPr>
                <a:defRPr/>
              </a:pPr>
              <a:t>14.05.2018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9DDC21F-74D5-4B02-9FFD-46F8A304DB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7B20C95-AEE8-4048-9573-B3322D6259AE}" type="datetimeFigureOut">
              <a:rPr lang="ru-RU"/>
              <a:pPr>
                <a:defRPr/>
              </a:pPr>
              <a:t>14.05.2018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5B48E1F-4BF9-4665-936D-9DE650A534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076A59A-7007-4144-8A48-6DFB4DEA50C2}" type="datetimeFigureOut">
              <a:rPr lang="ru-RU"/>
              <a:pPr>
                <a:defRPr/>
              </a:pPr>
              <a:t>14.05.2018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1580B13-E443-4447-8C3C-661E828540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19" r:id="rId4"/>
    <p:sldLayoutId id="2147483718" r:id="rId5"/>
    <p:sldLayoutId id="2147483723" r:id="rId6"/>
    <p:sldLayoutId id="2147483717" r:id="rId7"/>
    <p:sldLayoutId id="2147483724" r:id="rId8"/>
    <p:sldLayoutId id="2147483725" r:id="rId9"/>
    <p:sldLayoutId id="2147483716" r:id="rId10"/>
    <p:sldLayoutId id="214748371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0;&#1086;&#1084;&#1087;&#1100;&#1102;&#1090;&#1077;&#1088;%201\Desktop\&#1050;&#1042;&#1053;\&#1050;&#1042;&#1053;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0;&#1086;&#1084;&#1087;&#1100;&#1102;&#1090;&#1077;&#1088;%201\Desktop\&#1050;&#1042;&#1053;\&#1082;&#1086;&#1085;&#1082;&#1091;&#1088;&#1089;%20&#1082;&#1072;&#1087;&#1080;&#1090;&#1072;&#1085;&#1086;&#1074;.mp3" TargetMode="Externa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0;&#1086;&#1084;&#1087;&#1100;&#1102;&#1090;&#1077;&#1088;%201\Desktop\&#1050;&#1042;&#1053;\&#1082;&#1074;&#1085;%20&#1075;&#1080;&#1084;&#1085;.mp3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250"/>
            <a:ext cx="77724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i="1" dirty="0" smtClean="0">
                <a:solidFill>
                  <a:srgbClr val="FF0000"/>
                </a:solidFill>
              </a:rPr>
              <a:t>Математический КВН</a:t>
            </a:r>
            <a:endParaRPr lang="ru-RU" sz="4400" i="1" dirty="0">
              <a:solidFill>
                <a:srgbClr val="FF0000"/>
              </a:solidFill>
            </a:endParaRPr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3550" y="1857375"/>
            <a:ext cx="8215313" cy="5000625"/>
          </a:xfrm>
        </p:spPr>
        <p:txBody>
          <a:bodyPr/>
          <a:lstStyle/>
          <a:p>
            <a:pPr eaLnBrk="1" hangingPunct="1"/>
            <a:endParaRPr lang="ru-RU" dirty="0" smtClean="0">
              <a:solidFill>
                <a:schemeClr val="tx1"/>
              </a:solidFill>
            </a:endParaRP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375" y="2852738"/>
            <a:ext cx="485775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КВ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310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5" descr="ребус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196752"/>
            <a:ext cx="6732835" cy="2627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7" descr="ребус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3861048"/>
            <a:ext cx="6655243" cy="2583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1259632" y="548680"/>
            <a:ext cx="6120482" cy="50403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«Конкурс смекалистых»</a:t>
            </a:r>
            <a:endParaRPr lang="ru-RU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5" descr="ребус 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268760"/>
            <a:ext cx="6624736" cy="2630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7" descr="ребус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3933056"/>
            <a:ext cx="6696744" cy="2613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1259632" y="548680"/>
            <a:ext cx="6120482" cy="50403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«Конкурс смекалистых»</a:t>
            </a:r>
            <a:endParaRPr lang="ru-RU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5800" y="1676400"/>
            <a:ext cx="7696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dirty="0">
                <a:solidFill>
                  <a:srgbClr val="990099"/>
                </a:solidFill>
                <a:latin typeface="Monotype Corsiva" pitchFamily="66" charset="0"/>
              </a:rPr>
              <a:t>Математики шутят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304800" y="5715000"/>
            <a:ext cx="891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rgbClr val="CC0000"/>
                </a:solidFill>
                <a:latin typeface="Times New Roman" pitchFamily="18" charset="0"/>
              </a:rPr>
              <a:t>.</a:t>
            </a:r>
          </a:p>
        </p:txBody>
      </p:sp>
      <p:pic>
        <p:nvPicPr>
          <p:cNvPr id="2056" name="Picture 8" descr="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3050" y="2514600"/>
            <a:ext cx="3587750" cy="2944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utoUpdateAnimBg="0"/>
      <p:bldP spid="2054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219200" y="620688"/>
            <a:ext cx="7924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dirty="0">
                <a:solidFill>
                  <a:srgbClr val="A50021"/>
                </a:solidFill>
              </a:rPr>
              <a:t>Остроумный ответ</a:t>
            </a:r>
          </a:p>
        </p:txBody>
      </p:sp>
      <p:pic>
        <p:nvPicPr>
          <p:cNvPr id="7172" name="Picture 4" descr="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988840"/>
            <a:ext cx="7909841" cy="3456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20072" y="1844824"/>
            <a:ext cx="3643312" cy="4297362"/>
          </a:xfrm>
        </p:spPr>
      </p:pic>
      <p:sp>
        <p:nvSpPr>
          <p:cNvPr id="25603" name="Rectangle 4"/>
          <p:cNvSpPr>
            <a:spLocks noChangeArrowheads="1"/>
          </p:cNvSpPr>
          <p:nvPr/>
        </p:nvSpPr>
        <p:spPr bwMode="auto">
          <a:xfrm>
            <a:off x="395536" y="2132856"/>
            <a:ext cx="460851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dirty="0"/>
              <a:t>Из вырезанных </a:t>
            </a:r>
          </a:p>
          <a:p>
            <a:r>
              <a:rPr lang="ru-RU" sz="3200" dirty="0"/>
              <a:t>из бумаги </a:t>
            </a:r>
          </a:p>
          <a:p>
            <a:r>
              <a:rPr lang="ru-RU" sz="3200" dirty="0"/>
              <a:t>геометрических фигур</a:t>
            </a:r>
          </a:p>
          <a:p>
            <a:r>
              <a:rPr lang="ru-RU" sz="3200" dirty="0" smtClean="0"/>
              <a:t>составить </a:t>
            </a:r>
            <a:r>
              <a:rPr lang="ru-RU" sz="3200" dirty="0"/>
              <a:t>картину</a:t>
            </a:r>
          </a:p>
          <a:p>
            <a:r>
              <a:rPr lang="ru-RU" sz="3200" dirty="0"/>
              <a:t> и дать название.</a:t>
            </a:r>
          </a:p>
        </p:txBody>
      </p:sp>
      <p:sp>
        <p:nvSpPr>
          <p:cNvPr id="6" name="WordArt 4"/>
          <p:cNvSpPr>
            <a:spLocks noChangeArrowheads="1" noChangeShapeType="1" noTextEdit="1"/>
          </p:cNvSpPr>
          <p:nvPr/>
        </p:nvSpPr>
        <p:spPr bwMode="auto">
          <a:xfrm>
            <a:off x="1259632" y="548680"/>
            <a:ext cx="6696744" cy="10801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«Конкурс художников- </a:t>
            </a:r>
          </a:p>
          <a:p>
            <a:pPr algn="ctr"/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Геометрическая мозаика»</a:t>
            </a:r>
            <a:endParaRPr lang="ru-RU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5800" y="1676400"/>
            <a:ext cx="7696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dirty="0">
                <a:solidFill>
                  <a:srgbClr val="990099"/>
                </a:solidFill>
                <a:latin typeface="Monotype Corsiva" pitchFamily="66" charset="0"/>
              </a:rPr>
              <a:t>Математики шутят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304800" y="5715000"/>
            <a:ext cx="891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rgbClr val="CC0000"/>
                </a:solidFill>
                <a:latin typeface="Times New Roman" pitchFamily="18" charset="0"/>
              </a:rPr>
              <a:t>.</a:t>
            </a:r>
          </a:p>
        </p:txBody>
      </p:sp>
      <p:pic>
        <p:nvPicPr>
          <p:cNvPr id="2056" name="Picture 8" descr="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3050" y="2514600"/>
            <a:ext cx="3587750" cy="2944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utoUpdateAnimBg="0"/>
      <p:bldP spid="2054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539552" y="1124744"/>
            <a:ext cx="75438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dirty="0">
                <a:solidFill>
                  <a:srgbClr val="A50021"/>
                </a:solidFill>
              </a:rPr>
              <a:t>Ну</a:t>
            </a:r>
            <a:r>
              <a:rPr lang="ru-RU" sz="3200" dirty="0" smtClean="0">
                <a:solidFill>
                  <a:srgbClr val="A50021"/>
                </a:solidFill>
              </a:rPr>
              <a:t>, честное </a:t>
            </a:r>
            <a:r>
              <a:rPr lang="ru-RU" sz="3200" dirty="0">
                <a:solidFill>
                  <a:srgbClr val="A50021"/>
                </a:solidFill>
              </a:rPr>
              <a:t>слово</a:t>
            </a:r>
            <a:r>
              <a:rPr lang="ru-RU" sz="3200" dirty="0" smtClean="0">
                <a:solidFill>
                  <a:srgbClr val="A50021"/>
                </a:solidFill>
              </a:rPr>
              <a:t>, сударь, </a:t>
            </a:r>
          </a:p>
          <a:p>
            <a:pPr algn="ctr">
              <a:spcBef>
                <a:spcPct val="50000"/>
              </a:spcBef>
            </a:pPr>
            <a:r>
              <a:rPr lang="ru-RU" sz="3200" dirty="0" smtClean="0">
                <a:solidFill>
                  <a:srgbClr val="A50021"/>
                </a:solidFill>
              </a:rPr>
              <a:t>эта </a:t>
            </a:r>
            <a:r>
              <a:rPr lang="ru-RU" sz="3200" dirty="0">
                <a:solidFill>
                  <a:srgbClr val="A50021"/>
                </a:solidFill>
              </a:rPr>
              <a:t>теорема верна!</a:t>
            </a:r>
          </a:p>
        </p:txBody>
      </p:sp>
      <p:pic>
        <p:nvPicPr>
          <p:cNvPr id="9221" name="Picture 5" descr="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3140968"/>
            <a:ext cx="4752975" cy="2325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5800" y="1676400"/>
            <a:ext cx="7696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 dirty="0" smtClean="0">
                <a:solidFill>
                  <a:srgbClr val="990099"/>
                </a:solidFill>
                <a:latin typeface="Monotype Corsiva" pitchFamily="66" charset="0"/>
              </a:rPr>
              <a:t>Сценка «Среднее арифметическое»</a:t>
            </a:r>
            <a:endParaRPr lang="ru-RU" sz="4400" b="1" dirty="0">
              <a:solidFill>
                <a:srgbClr val="990099"/>
              </a:solidFill>
              <a:latin typeface="Monotype Corsiva" pitchFamily="66" charset="0"/>
            </a:endParaRP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304800" y="5715000"/>
            <a:ext cx="891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rgbClr val="CC0000"/>
                </a:solidFill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utoUpdateAnimBg="0"/>
      <p:bldP spid="2054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688" y="1052513"/>
            <a:ext cx="2252662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1844824"/>
            <a:ext cx="6264696" cy="4350097"/>
          </a:xfrm>
        </p:spPr>
        <p:txBody>
          <a:bodyPr/>
          <a:lstStyle/>
          <a:p>
            <a:pPr>
              <a:buNone/>
            </a:pPr>
            <a:r>
              <a:rPr lang="ru-RU" sz="3200" b="1" i="1" dirty="0" smtClean="0"/>
              <a:t>Кто в школе смог </a:t>
            </a:r>
          </a:p>
          <a:p>
            <a:pPr>
              <a:buFont typeface="Wingdings" pitchFamily="2" charset="2"/>
              <a:buNone/>
            </a:pPr>
            <a:r>
              <a:rPr lang="ru-RU" sz="3200" b="1" i="1" dirty="0" smtClean="0"/>
              <a:t>            быть капитаном,</a:t>
            </a:r>
          </a:p>
          <a:p>
            <a:pPr>
              <a:buFont typeface="Wingdings" pitchFamily="2" charset="2"/>
              <a:buNone/>
            </a:pPr>
            <a:r>
              <a:rPr lang="ru-RU" sz="3200" b="1" i="1" dirty="0" smtClean="0"/>
              <a:t>Тому открыты все пути:</a:t>
            </a:r>
          </a:p>
          <a:p>
            <a:pPr>
              <a:buFont typeface="Wingdings" pitchFamily="2" charset="2"/>
              <a:buNone/>
            </a:pPr>
            <a:r>
              <a:rPr lang="ru-RU" sz="3200" b="1" i="1" dirty="0" smtClean="0"/>
              <a:t>Владеть он будет     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аааааааааа</a:t>
            </a:r>
            <a:r>
              <a:rPr lang="ru-RU" sz="3200" b="1" i="1" dirty="0" err="1" smtClean="0"/>
              <a:t>океаном</a:t>
            </a:r>
            <a:r>
              <a:rPr lang="ru-RU" sz="3200" b="1" i="1" dirty="0" smtClean="0"/>
              <a:t>,</a:t>
            </a:r>
          </a:p>
          <a:p>
            <a:pPr>
              <a:buFont typeface="Wingdings" pitchFamily="2" charset="2"/>
              <a:buNone/>
            </a:pPr>
            <a:r>
              <a:rPr lang="ru-RU" sz="3200" b="1" i="1" dirty="0" smtClean="0"/>
              <a:t>Воздушным, водным и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аааааааааа</a:t>
            </a:r>
            <a:r>
              <a:rPr lang="ru-RU" sz="3200" b="1" i="1" dirty="0" err="1" smtClean="0"/>
              <a:t>земным</a:t>
            </a:r>
            <a:r>
              <a:rPr lang="ru-RU" sz="2800" dirty="0" smtClean="0"/>
              <a:t>!</a:t>
            </a:r>
          </a:p>
        </p:txBody>
      </p:sp>
      <p:sp>
        <p:nvSpPr>
          <p:cNvPr id="6" name="WordArt 4"/>
          <p:cNvSpPr>
            <a:spLocks noChangeArrowheads="1" noChangeShapeType="1" noTextEdit="1"/>
          </p:cNvSpPr>
          <p:nvPr/>
        </p:nvSpPr>
        <p:spPr bwMode="auto">
          <a:xfrm>
            <a:off x="899592" y="548680"/>
            <a:ext cx="6120482" cy="50403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«Конкурс капитанов»</a:t>
            </a:r>
            <a:endParaRPr lang="ru-RU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pic>
        <p:nvPicPr>
          <p:cNvPr id="5" name="конкурс капитанов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429388" y="542926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329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5" descr="img7"/>
          <p:cNvPicPr>
            <a:picLocks noChangeAspect="1" noChangeArrowheads="1"/>
          </p:cNvPicPr>
          <p:nvPr/>
        </p:nvPicPr>
        <p:blipFill>
          <a:blip r:embed="rId2" cstate="print"/>
          <a:srcRect r="5113" b="3801"/>
          <a:stretch>
            <a:fillRect/>
          </a:stretch>
        </p:blipFill>
        <p:spPr bwMode="auto">
          <a:xfrm>
            <a:off x="0" y="0"/>
            <a:ext cx="9144000" cy="6816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1988840"/>
            <a:ext cx="5987008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F06BE"/>
                </a:solidFill>
              </a:rPr>
              <a:t>Представление команд</a:t>
            </a:r>
            <a:endParaRPr lang="ru-RU" sz="3600" b="1" dirty="0">
              <a:solidFill>
                <a:srgbClr val="0F06B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1259632" y="548680"/>
            <a:ext cx="6120482" cy="50403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«Конкурс болельщиков»</a:t>
            </a:r>
            <a:endParaRPr lang="ru-RU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2828836"/>
            <a:ext cx="60304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None/>
            </a:pPr>
            <a:r>
              <a:rPr lang="ru-RU" dirty="0" smtClean="0"/>
              <a:t> </a:t>
            </a:r>
            <a:endParaRPr lang="ru-RU" sz="1600" dirty="0" smtClean="0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899592" y="2708920"/>
            <a:ext cx="7344816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Это название происходит от двух латинских слов "дважды" и "секу", буквально: "рассекающий на две части". О чём идёт речь? 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</a:t>
            </a:r>
            <a:endParaRPr kumimoji="0" lang="en-US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2420888"/>
            <a:ext cx="7200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В древности такого термина не было. Его ввел в </a:t>
            </a:r>
            <a:r>
              <a:rPr lang="en-US" sz="3200" dirty="0" smtClean="0"/>
              <a:t>XVII</a:t>
            </a:r>
            <a:r>
              <a:rPr lang="ru-RU" sz="3200" dirty="0" smtClean="0"/>
              <a:t> веке французский математик Франсуа Виет, в переводе с латинского слово это означает "спица колеса". Что это?</a:t>
            </a:r>
            <a:r>
              <a:rPr lang="en-US" sz="3200" dirty="0" smtClean="0"/>
              <a:t> 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71600" y="2780928"/>
            <a:ext cx="68407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Слово, которым обозначается эта фигура, в переводе означает "натянутая тетива". Что это?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" grpId="0"/>
      <p:bldP spid="13313" grpId="1"/>
      <p:bldP spid="7" grpId="0"/>
      <p:bldP spid="7" grpId="1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536" y="1340768"/>
            <a:ext cx="3619500" cy="3619500"/>
          </a:xfrm>
        </p:spPr>
      </p:pic>
      <p:pic>
        <p:nvPicPr>
          <p:cNvPr id="3072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700808"/>
            <a:ext cx="3000375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611188" y="4874767"/>
            <a:ext cx="414850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3200" b="1" i="1" dirty="0">
                <a:solidFill>
                  <a:srgbClr val="0070C0"/>
                </a:solidFill>
              </a:rPr>
              <a:t>Вспомните песни, </a:t>
            </a:r>
          </a:p>
          <a:p>
            <a:r>
              <a:rPr lang="ru-RU" sz="3200" b="1" i="1" dirty="0">
                <a:solidFill>
                  <a:srgbClr val="0070C0"/>
                </a:solidFill>
              </a:rPr>
              <a:t>где есть числа</a:t>
            </a:r>
            <a:r>
              <a:rPr lang="ru-RU" sz="3200" b="1" dirty="0">
                <a:solidFill>
                  <a:srgbClr val="0070C0"/>
                </a:solidFill>
              </a:rPr>
              <a:t> </a:t>
            </a:r>
          </a:p>
        </p:txBody>
      </p:sp>
      <p:sp>
        <p:nvSpPr>
          <p:cNvPr id="6" name="WordArt 4"/>
          <p:cNvSpPr>
            <a:spLocks noChangeArrowheads="1" noChangeShapeType="1" noTextEdit="1"/>
          </p:cNvSpPr>
          <p:nvPr/>
        </p:nvSpPr>
        <p:spPr bwMode="auto">
          <a:xfrm>
            <a:off x="1547664" y="620688"/>
            <a:ext cx="6336704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«Музыкальный  конкурс»</a:t>
            </a:r>
            <a:endParaRPr lang="ru-RU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4"/>
          <p:cNvSpPr>
            <a:spLocks noChangeArrowheads="1"/>
          </p:cNvSpPr>
          <p:nvPr/>
        </p:nvSpPr>
        <p:spPr bwMode="auto">
          <a:xfrm>
            <a:off x="1115616" y="1124744"/>
            <a:ext cx="7496175" cy="33877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dirty="0"/>
              <a:t> </a:t>
            </a:r>
            <a:r>
              <a:rPr lang="ru-RU" sz="3600" b="1" i="1" dirty="0">
                <a:solidFill>
                  <a:srgbClr val="0070C0"/>
                </a:solidFill>
              </a:rPr>
              <a:t>Школьники всех времен!</a:t>
            </a:r>
            <a:br>
              <a:rPr lang="ru-RU" sz="3600" b="1" i="1" dirty="0">
                <a:solidFill>
                  <a:srgbClr val="0070C0"/>
                </a:solidFill>
              </a:rPr>
            </a:br>
            <a:r>
              <a:rPr lang="ru-RU" sz="3600" b="1" i="1" dirty="0">
                <a:solidFill>
                  <a:srgbClr val="0070C0"/>
                </a:solidFill>
              </a:rPr>
              <a:t>Дружнее вас не сыскать.</a:t>
            </a:r>
            <a:br>
              <a:rPr lang="ru-RU" sz="3600" b="1" i="1" dirty="0">
                <a:solidFill>
                  <a:srgbClr val="0070C0"/>
                </a:solidFill>
              </a:rPr>
            </a:br>
            <a:r>
              <a:rPr lang="ru-RU" sz="3600" b="1" i="1" dirty="0">
                <a:solidFill>
                  <a:srgbClr val="0070C0"/>
                </a:solidFill>
              </a:rPr>
              <a:t>КВН сегодня  завершен,</a:t>
            </a:r>
            <a:br>
              <a:rPr lang="ru-RU" sz="3600" b="1" i="1" dirty="0">
                <a:solidFill>
                  <a:srgbClr val="0070C0"/>
                </a:solidFill>
              </a:rPr>
            </a:br>
            <a:r>
              <a:rPr lang="ru-RU" sz="3600" b="1" i="1" dirty="0">
                <a:solidFill>
                  <a:srgbClr val="0070C0"/>
                </a:solidFill>
              </a:rPr>
              <a:t>Но каждый должен знать:</a:t>
            </a:r>
            <a:br>
              <a:rPr lang="ru-RU" sz="3600" b="1" i="1" dirty="0">
                <a:solidFill>
                  <a:srgbClr val="0070C0"/>
                </a:solidFill>
              </a:rPr>
            </a:br>
            <a:r>
              <a:rPr lang="ru-RU" sz="3600" b="1" i="1" dirty="0">
                <a:solidFill>
                  <a:srgbClr val="0070C0"/>
                </a:solidFill>
              </a:rPr>
              <a:t>Познание, упорство, труд</a:t>
            </a:r>
            <a:br>
              <a:rPr lang="ru-RU" sz="3600" b="1" i="1" dirty="0">
                <a:solidFill>
                  <a:srgbClr val="0070C0"/>
                </a:solidFill>
              </a:rPr>
            </a:br>
            <a:r>
              <a:rPr lang="ru-RU" sz="3600" b="1" i="1" dirty="0">
                <a:solidFill>
                  <a:srgbClr val="0070C0"/>
                </a:solidFill>
              </a:rPr>
              <a:t>К прогрессу в жизни приведут!</a:t>
            </a:r>
          </a:p>
        </p:txBody>
      </p:sp>
      <p:pic>
        <p:nvPicPr>
          <p:cNvPr id="4" name="квн гим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7429520" y="578645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518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i="1" dirty="0" smtClean="0">
                <a:solidFill>
                  <a:srgbClr val="FF0000"/>
                </a:solidFill>
              </a:rPr>
              <a:t>ПОДВЕДЕНИЕ ИТОГОВ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pic>
        <p:nvPicPr>
          <p:cNvPr id="3789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857375" y="1571625"/>
            <a:ext cx="5827713" cy="4873625"/>
          </a:xfr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496944" cy="100811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F06BE"/>
                </a:solidFill>
              </a:rPr>
              <a:t>Сколько дней в году мы учимся?</a:t>
            </a:r>
            <a:endParaRPr lang="ru-RU" sz="3600" b="1" dirty="0">
              <a:solidFill>
                <a:srgbClr val="0F06B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6021288"/>
            <a:ext cx="73448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Остается всего-навсего       дней. 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292080" y="1052736"/>
            <a:ext cx="22322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365  дней 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1268760"/>
            <a:ext cx="53285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Воскресенье -  52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1772816"/>
            <a:ext cx="82089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Праздники, карантины, дни отдыха без света или  воды - 10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2636912"/>
            <a:ext cx="81003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Каникулы - летние , осенние, зимние  и весенние  - 100 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3573016"/>
            <a:ext cx="79928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Ночью в школу не ходят, а ночи составляют половину года, значит, 365:2= 182.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39552" y="4509120"/>
            <a:ext cx="56735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365-52 -10- 100 – 182 = 20 дней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67544" y="4941168"/>
            <a:ext cx="83529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В сутках 24 часа. В школе  6 часов, т.е. четверть дня.       20:4=5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72000" y="5949280"/>
            <a:ext cx="43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5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539750" y="620713"/>
            <a:ext cx="74168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«Разминка - гимнастика ума»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79712" y="2132856"/>
            <a:ext cx="3744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+mn-lt"/>
              </a:rPr>
              <a:t>Вопросы 1 команде: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3717032"/>
            <a:ext cx="75026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1. Как называется сотая часть числа?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3789040"/>
            <a:ext cx="71122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2. Как найти неизвестное делимое?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83568" y="3429000"/>
            <a:ext cx="75608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3.Наука, изучающая свойства фигур на плоскости?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83568" y="3501008"/>
            <a:ext cx="66967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4. Назовите единицу массы драгоценных камней. </a:t>
            </a:r>
            <a:endParaRPr lang="ru-RU" sz="3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55576" y="3573016"/>
            <a:ext cx="74168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5. Чему равно произведение чисел от - 200 до 200?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55576" y="3789040"/>
            <a:ext cx="64026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6. Первая женщина - математик.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39552" y="3501008"/>
            <a:ext cx="71287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7.Специфическая единица измерения объёма нефти.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39552" y="3356992"/>
            <a:ext cx="76328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8.Отрезок, соединяющий две точки окружности?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539750" y="620713"/>
            <a:ext cx="74168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«Разминка - гимнастика ума»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79712" y="2132856"/>
            <a:ext cx="3744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+mn-lt"/>
              </a:rPr>
              <a:t>Вопросы 2 команде: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755576" y="3789040"/>
            <a:ext cx="76328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1.Какая линия является графиком функции </a:t>
            </a:r>
            <a:r>
              <a:rPr lang="en-US" sz="3200" dirty="0" smtClean="0"/>
              <a:t>y</a:t>
            </a:r>
            <a:r>
              <a:rPr lang="ru-RU" sz="3200" dirty="0" smtClean="0"/>
              <a:t>=</a:t>
            </a:r>
            <a:r>
              <a:rPr lang="en-US" sz="3200" dirty="0" smtClean="0"/>
              <a:t>k x</a:t>
            </a:r>
            <a:r>
              <a:rPr lang="ru-RU" sz="3200" dirty="0" smtClean="0"/>
              <a:t>+</a:t>
            </a:r>
            <a:r>
              <a:rPr lang="en-US" sz="3200" dirty="0" smtClean="0"/>
              <a:t>b</a:t>
            </a:r>
            <a:r>
              <a:rPr lang="ru-RU" sz="3200" dirty="0" smtClean="0"/>
              <a:t>?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11560" y="3789040"/>
            <a:ext cx="74888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2. Единица измерения скорости на море</a:t>
            </a:r>
            <a:endParaRPr lang="ru-RU" sz="32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55576" y="3717032"/>
            <a:ext cx="55548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3. 1% от 100 рублей </a:t>
            </a:r>
            <a:endParaRPr lang="ru-RU" sz="32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11560" y="3717032"/>
            <a:ext cx="74168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4. Как называется утверждение, принимаемое без доказательства? </a:t>
            </a:r>
            <a:endParaRPr lang="ru-RU" sz="32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755576" y="3933056"/>
            <a:ext cx="47792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5.Третья степень числа.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755576" y="3861048"/>
            <a:ext cx="55347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6. Вторая координата точки.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683568" y="3645024"/>
            <a:ext cx="76328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7. Назовите наибольшее целое отрицательное число. </a:t>
            </a:r>
            <a:endParaRPr lang="ru-RU" sz="32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611560" y="3501008"/>
            <a:ext cx="71287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8. Как называется старинная мера, в которой используется ширина указательного пальца?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16" grpId="0"/>
      <p:bldP spid="16" grpId="1"/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  <p:bldP spid="21" grpId="0"/>
      <p:bldP spid="21" grpId="1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5800" y="1676400"/>
            <a:ext cx="7696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dirty="0">
                <a:solidFill>
                  <a:srgbClr val="990099"/>
                </a:solidFill>
                <a:latin typeface="Monotype Corsiva" pitchFamily="66" charset="0"/>
              </a:rPr>
              <a:t>Математики шутят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304800" y="5715000"/>
            <a:ext cx="891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rgbClr val="CC0000"/>
                </a:solidFill>
                <a:latin typeface="Times New Roman" pitchFamily="18" charset="0"/>
              </a:rPr>
              <a:t>.</a:t>
            </a:r>
          </a:p>
        </p:txBody>
      </p:sp>
      <p:pic>
        <p:nvPicPr>
          <p:cNvPr id="2056" name="Picture 8" descr="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3050" y="2514600"/>
            <a:ext cx="3587750" cy="2944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utoUpdateAnimBg="0"/>
      <p:bldP spid="2054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979712" y="836712"/>
            <a:ext cx="633447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dirty="0">
                <a:solidFill>
                  <a:srgbClr val="A50021"/>
                </a:solidFill>
              </a:rPr>
              <a:t>Рассеянность </a:t>
            </a:r>
            <a:r>
              <a:rPr lang="ru-RU" sz="3200" dirty="0" smtClean="0">
                <a:solidFill>
                  <a:srgbClr val="A50021"/>
                </a:solidFill>
              </a:rPr>
              <a:t>Ньютона</a:t>
            </a:r>
            <a:endParaRPr lang="ru-RU" sz="3200" dirty="0">
              <a:solidFill>
                <a:srgbClr val="A50021"/>
              </a:solidFill>
            </a:endParaRPr>
          </a:p>
        </p:txBody>
      </p:sp>
      <p:pic>
        <p:nvPicPr>
          <p:cNvPr id="5125" name="Picture 5" descr="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941022"/>
            <a:ext cx="7176120" cy="36665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990600" y="533400"/>
            <a:ext cx="73914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dirty="0">
                <a:solidFill>
                  <a:srgbClr val="A50021"/>
                </a:solidFill>
              </a:rPr>
              <a:t>Оригинальное решение </a:t>
            </a:r>
            <a:endParaRPr lang="ru-RU" sz="3200" dirty="0" smtClean="0">
              <a:solidFill>
                <a:srgbClr val="A50021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ru-RU" sz="3200" dirty="0" smtClean="0">
                <a:solidFill>
                  <a:srgbClr val="A50021"/>
                </a:solidFill>
              </a:rPr>
              <a:t>бытовой </a:t>
            </a:r>
            <a:r>
              <a:rPr lang="ru-RU" sz="3200" dirty="0">
                <a:solidFill>
                  <a:srgbClr val="A50021"/>
                </a:solidFill>
              </a:rPr>
              <a:t>проблемы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395288" y="1484313"/>
            <a:ext cx="8305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dirty="0"/>
              <a:t> </a:t>
            </a:r>
            <a:endParaRPr lang="ru-RU" sz="2000" dirty="0">
              <a:solidFill>
                <a:srgbClr val="008000"/>
              </a:solidFill>
            </a:endParaRPr>
          </a:p>
        </p:txBody>
      </p:sp>
      <p:pic>
        <p:nvPicPr>
          <p:cNvPr id="8198" name="Picture 6" descr="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348880"/>
            <a:ext cx="8192893" cy="33446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5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utoUpdateAnimBg="0"/>
      <p:bldP spid="8196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785786" y="2714620"/>
            <a:ext cx="7696200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 dirty="0" smtClean="0">
                <a:solidFill>
                  <a:srgbClr val="990099"/>
                </a:solidFill>
                <a:latin typeface="Monotype Corsiva" pitchFamily="66" charset="0"/>
              </a:rPr>
              <a:t>Сценка</a:t>
            </a:r>
          </a:p>
          <a:p>
            <a:pPr algn="ctr">
              <a:spcBef>
                <a:spcPct val="50000"/>
              </a:spcBef>
            </a:pPr>
            <a:r>
              <a:rPr lang="ru-RU" sz="4400" b="1" dirty="0" smtClean="0">
                <a:solidFill>
                  <a:srgbClr val="990099"/>
                </a:solidFill>
                <a:latin typeface="Monotype Corsiva" pitchFamily="66" charset="0"/>
              </a:rPr>
              <a:t> «Математика  у папуасов»</a:t>
            </a:r>
            <a:endParaRPr lang="ru-RU" sz="4400" b="1" dirty="0">
              <a:solidFill>
                <a:srgbClr val="990099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4"/>
          <p:cNvSpPr>
            <a:spLocks noChangeArrowheads="1" noChangeShapeType="1" noTextEdit="1"/>
          </p:cNvSpPr>
          <p:nvPr/>
        </p:nvSpPr>
        <p:spPr bwMode="auto">
          <a:xfrm>
            <a:off x="1259632" y="548680"/>
            <a:ext cx="6120482" cy="50403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«Конкурс смекалистых»</a:t>
            </a:r>
            <a:endParaRPr lang="ru-RU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pic>
        <p:nvPicPr>
          <p:cNvPr id="7" name="Рисунок 6" descr="bez-imeni-1-2"/>
          <p:cNvPicPr/>
          <p:nvPr/>
        </p:nvPicPr>
        <p:blipFill>
          <a:blip r:embed="rId2" cstate="print"/>
          <a:srcRect b="51779"/>
          <a:stretch>
            <a:fillRect/>
          </a:stretch>
        </p:blipFill>
        <p:spPr bwMode="auto">
          <a:xfrm>
            <a:off x="1115616" y="1412776"/>
            <a:ext cx="6641722" cy="2391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bez-imeni-1-2"/>
          <p:cNvPicPr/>
          <p:nvPr/>
        </p:nvPicPr>
        <p:blipFill>
          <a:blip r:embed="rId2" cstate="print"/>
          <a:srcRect t="47968"/>
          <a:stretch>
            <a:fillRect/>
          </a:stretch>
        </p:blipFill>
        <p:spPr bwMode="auto">
          <a:xfrm>
            <a:off x="1115616" y="3861048"/>
            <a:ext cx="669674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399</TotalTime>
  <Words>432</Words>
  <Application>Microsoft Office PowerPoint</Application>
  <PresentationFormat>Экран (4:3)</PresentationFormat>
  <Paragraphs>76</Paragraphs>
  <Slides>24</Slides>
  <Notes>1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Эркер</vt:lpstr>
      <vt:lpstr>Математический КВН</vt:lpstr>
      <vt:lpstr>Представление команд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ПОДВЕДЕНИЕ ИТОГОВ</vt:lpstr>
      <vt:lpstr>Сколько дней в году мы учимся?</vt:lpstr>
    </vt:vector>
  </TitlesOfParts>
  <Company>Лицей №131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Математический КВН</dc:title>
  <dc:creator>Учитель</dc:creator>
  <cp:lastModifiedBy>Компьютер 1</cp:lastModifiedBy>
  <cp:revision>37</cp:revision>
  <dcterms:created xsi:type="dcterms:W3CDTF">2011-08-25T05:20:25Z</dcterms:created>
  <dcterms:modified xsi:type="dcterms:W3CDTF">2018-05-14T09:12:35Z</dcterms:modified>
</cp:coreProperties>
</file>