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2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70" r:id="rId12"/>
    <p:sldId id="271" r:id="rId13"/>
    <p:sldId id="274" r:id="rId14"/>
    <p:sldId id="272" r:id="rId15"/>
    <p:sldId id="273" r:id="rId16"/>
    <p:sldId id="277" r:id="rId17"/>
    <p:sldId id="278" r:id="rId18"/>
    <p:sldId id="279" r:id="rId19"/>
    <p:sldId id="281" r:id="rId20"/>
    <p:sldId id="282" r:id="rId21"/>
    <p:sldId id="284" r:id="rId22"/>
    <p:sldId id="294" r:id="rId23"/>
    <p:sldId id="286" r:id="rId24"/>
    <p:sldId id="285" r:id="rId25"/>
    <p:sldId id="287" r:id="rId26"/>
    <p:sldId id="296" r:id="rId27"/>
    <p:sldId id="289" r:id="rId28"/>
    <p:sldId id="290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9D2B-2199-4176-BC37-C23C079FA9F7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1E9D2B-2199-4176-BC37-C23C079FA9F7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54A26B-43FC-4668-AE72-2487DCFCB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91;&#1095;&#1072;&#1089;&#1090;&#1100;.wav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84;&#1077;&#1085;&#1100;&#1096;&#1080;&#1082;&#1086;&#1074;.wav" TargetMode="External"/><Relationship Id="rId1" Type="http://schemas.openxmlformats.org/officeDocument/2006/relationships/audio" Target="file:///C:\Documents%20and%20Settings\Admin\&#1052;&#1086;&#1080;%20&#1076;&#1086;&#1082;&#1091;&#1084;&#1077;&#1085;&#1090;&#1099;\&#1084;&#1080;&#1082;&#1088;&#1086;&#1092;&#1086;&#1085;\&#1072;%20&#1090;&#1077;&#1087;&#1077;&#1088;&#1100;.wa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4;&#1077;&#1085;&#1096;&#1080;&#1082;&#1086;&#1074;%20&#1074;%20&#1073;&#1077;&#1088;&#1077;&#1079;&#1086;&#1074;&#1077;.jpg" TargetMode="External"/><Relationship Id="rId5" Type="http://schemas.openxmlformats.org/officeDocument/2006/relationships/image" Target="../media/image8.jpeg"/><Relationship Id="rId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b/b6/Surikov_Pokoreniye_Sibiri_Yermakom.jpg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9/99/Suvorov_crossing_the_alps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upload.wikimedia.org/wikipedia/commons/c/c0/Surikov1906.jpg" TargetMode="External"/><Relationship Id="rId4" Type="http://schemas.openxmlformats.org/officeDocument/2006/relationships/hyperlink" Target="&#1084;&#1077;&#1085;&#1096;&#1080;&#1082;&#1086;&#1074;%20&#1074;%20&#1073;&#1077;&#1088;&#1077;&#1079;&#1086;&#1074;&#1077;.jpg" TargetMode="Externa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c/c7/Surikov_streltsi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rtsurikov.ru/eskiz/53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286776" y="6500834"/>
            <a:ext cx="210830" cy="21431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88640"/>
            <a:ext cx="5328592" cy="590465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400" dirty="0" smtClean="0"/>
              <a:t>            </a:t>
            </a:r>
            <a:r>
              <a:rPr lang="ru-RU" sz="4900" dirty="0" smtClean="0"/>
              <a:t>Историческая </a:t>
            </a:r>
            <a:r>
              <a:rPr lang="ru-RU" sz="4900" dirty="0" smtClean="0"/>
              <a:t>тема в искусстве. </a:t>
            </a:r>
            <a:br>
              <a:rPr lang="ru-RU" sz="4900" dirty="0" smtClean="0"/>
            </a:br>
            <a:r>
              <a:rPr lang="ru-RU" sz="4900" dirty="0" smtClean="0"/>
              <a:t> Творчество </a:t>
            </a:r>
            <a:br>
              <a:rPr lang="ru-RU" sz="4900" dirty="0" smtClean="0"/>
            </a:br>
            <a:r>
              <a:rPr lang="ru-RU" sz="4900" dirty="0" smtClean="0"/>
              <a:t>Василия Ивановича Сурикова.</a:t>
            </a:r>
            <a:endParaRPr lang="ru-RU" sz="4400" dirty="0"/>
          </a:p>
        </p:txBody>
      </p:sp>
      <p:pic>
        <p:nvPicPr>
          <p:cNvPr id="4" name="Рисунок 3" descr="Василий Сури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07183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«Меншиков в Березове»</a:t>
            </a:r>
            <a:endParaRPr lang="ru-RU" dirty="0"/>
          </a:p>
        </p:txBody>
      </p:sp>
      <p:pic>
        <p:nvPicPr>
          <p:cNvPr id="22529" name="Picture 1" descr="C:\Documents and Settings\Любашка\Мои документы\Валентина\уроки рисования\7 класс\7-16\меншиков в березове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80728"/>
            <a:ext cx="7061122" cy="5877272"/>
          </a:xfrm>
          <a:prstGeom prst="rect">
            <a:avLst/>
          </a:prstGeom>
          <a:noFill/>
        </p:spPr>
      </p:pic>
      <p:pic>
        <p:nvPicPr>
          <p:cNvPr id="5" name="а теперь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pic>
        <p:nvPicPr>
          <p:cNvPr id="6" name="меньшиков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pic>
        <p:nvPicPr>
          <p:cNvPr id="8" name="участь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7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702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3444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8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372168"/>
            <a:ext cx="5606008" cy="1143000"/>
          </a:xfrm>
        </p:spPr>
        <p:txBody>
          <a:bodyPr/>
          <a:lstStyle/>
          <a:p>
            <a:pPr algn="ctr"/>
            <a:r>
              <a:rPr lang="ru-RU" dirty="0" smtClean="0"/>
              <a:t>Образ Меншикова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23928" y="1935480"/>
            <a:ext cx="4762872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Образ Меншикова убеждает своей жизненностью и духовной силой. Суриков долго искал его прообраз. Им стал старик учитель </a:t>
            </a:r>
            <a:r>
              <a:rPr lang="ru-RU" dirty="0" err="1" smtClean="0"/>
              <a:t>Невенгловский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:\Documents and Settings\Любашка\Мои документы\Валентина\уроки рисования\7 класс\7-16\меншиков в березове.jpg"/>
          <p:cNvPicPr/>
          <p:nvPr/>
        </p:nvPicPr>
        <p:blipFill>
          <a:blip r:embed="rId2" cstate="print"/>
          <a:srcRect l="8505" t="11946" r="68868" b="45400"/>
          <a:stretch>
            <a:fillRect/>
          </a:stretch>
        </p:blipFill>
        <p:spPr bwMode="auto">
          <a:xfrm>
            <a:off x="755576" y="1988840"/>
            <a:ext cx="2592288" cy="3908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«Меншиков в Березове»</a:t>
            </a:r>
            <a:endParaRPr lang="ru-RU" dirty="0"/>
          </a:p>
        </p:txBody>
      </p:sp>
      <p:pic>
        <p:nvPicPr>
          <p:cNvPr id="28673" name="Picture 1" descr="C:\Documents and Settings\Любашка\Мои документы\Валентина\уроки рисования\7 класс\7-16\меншиков в березове\13-64-1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43050"/>
            <a:ext cx="3889799" cy="45005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9058" y="1318022"/>
            <a:ext cx="47149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 князю прижалась старшая дочь, Мария, - бывшая невеста императора. Ее огромные, невыразимо грустные глаза притягивают внимание. Нежный образ Марии - продолжение разыгравшейся трагедии. Дочь стала безвинной, безропотной жертвой крутого нрава своего отца, своего времени. Она не вынесла тяжести ссылки и через полгода умерла.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44008" y="3140968"/>
            <a:ext cx="4032448" cy="2374200"/>
          </a:xfrm>
        </p:spPr>
        <p:txBody>
          <a:bodyPr/>
          <a:lstStyle/>
          <a:p>
            <a:pPr algn="ctr"/>
            <a:r>
              <a:rPr lang="ru-RU" dirty="0" smtClean="0"/>
              <a:t>«Меншиков в Березове»</a:t>
            </a:r>
            <a:endParaRPr lang="ru-RU" dirty="0"/>
          </a:p>
        </p:txBody>
      </p:sp>
      <p:pic>
        <p:nvPicPr>
          <p:cNvPr id="31746" name="Picture 2" descr="C:\Documents and Settings\Любашка\Мои документы\Валентина\уроки рисования\7 класс\7-16\меншиков в березове\фрагмент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404664"/>
            <a:ext cx="3793728" cy="43894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620688"/>
            <a:ext cx="41758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Позы, жесты персонажей картины повествуют о, сложных переживаниях и чувствах.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«Меншиков в Березове»</a:t>
            </a:r>
            <a:endParaRPr lang="ru-RU" dirty="0"/>
          </a:p>
        </p:txBody>
      </p:sp>
      <p:pic>
        <p:nvPicPr>
          <p:cNvPr id="6" name="Picture 3" descr="C:\Documents and Settings\Любашка\Мои документы\Валентина\уроки рисования\7 класс\7-16\меншиков в березове\surikovmen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271328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26625" name="Picture 1" descr="C:\Documents and Settings\Любашка\Мои документы\Валентина\уроки рисования\7 класс\7-16\боярыня Морозова Суриков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" y="1844824"/>
            <a:ext cx="891696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704088"/>
            <a:ext cx="3466728" cy="1500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4" name="Содержимое 3" descr="C:\Documents and Settings\Любашка\Мои документы\Валентина\уроки рисования\7 класс\7-16\боярыня Морозова Суриков.jpg"/>
          <p:cNvPicPr>
            <a:picLocks/>
          </p:cNvPicPr>
          <p:nvPr/>
        </p:nvPicPr>
        <p:blipFill>
          <a:blip r:embed="rId2" cstate="print"/>
          <a:srcRect l="28535" t="16479" r="47780" b="20974"/>
          <a:stretch>
            <a:fillRect/>
          </a:stretch>
        </p:blipFill>
        <p:spPr bwMode="auto">
          <a:xfrm>
            <a:off x="500034" y="0"/>
            <a:ext cx="45040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34818" name="Picture 2" descr="C:\Documents and Settings\Любашка\Мои документы\Валентина\уроки рисования\7 класс\7-16\боярыня Морозова\голова боярыни Морозовой 188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3635779" cy="4389437"/>
          </a:xfrm>
          <a:prstGeom prst="rect">
            <a:avLst/>
          </a:prstGeom>
          <a:noFill/>
        </p:spPr>
      </p:pic>
      <p:pic>
        <p:nvPicPr>
          <p:cNvPr id="34819" name="Picture 3" descr="C:\Documents and Settings\Любашка\Мои документы\Валентина\уроки рисования\7 класс\7-16\боярыня Морозова\этюд рука Морозов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3557584" cy="44261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2066" y="464344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Высоко поднятая рука с двуперстием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28625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</a:t>
            </a:r>
            <a:r>
              <a:rPr lang="ru-RU" dirty="0" smtClean="0">
                <a:solidFill>
                  <a:schemeClr val="bg1"/>
                </a:solidFill>
              </a:rPr>
              <a:t>ледное, вдохновенное лицо раскольницы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7" name="Содержимое 3" descr="C:\Documents and Settings\Любашка\Мои документы\Валентина\уроки рисования\7 класс\7-16\боярыня Морозова Суриков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 l="46825"/>
          <a:stretch>
            <a:fillRect/>
          </a:stretch>
        </p:blipFill>
        <p:spPr bwMode="auto">
          <a:xfrm>
            <a:off x="4139952" y="1052736"/>
            <a:ext cx="46805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Любашка\Мои документы\Валентина\уроки рисования\7 класс\7-16\боярыня Морозова Суриков.jpg"/>
          <p:cNvPicPr/>
          <p:nvPr/>
        </p:nvPicPr>
        <p:blipFill>
          <a:blip r:embed="rId2" cstate="print"/>
          <a:srcRect r="72943" b="15356"/>
          <a:stretch>
            <a:fillRect/>
          </a:stretch>
        </p:blipFill>
        <p:spPr bwMode="auto">
          <a:xfrm>
            <a:off x="323528" y="980728"/>
            <a:ext cx="36004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866360"/>
          </a:xfrm>
        </p:spPr>
        <p:txBody>
          <a:bodyPr/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35842" name="Picture 2" descr="C:\Documents and Settings\Любашка\Мои документы\Валентина\уроки рисования\7 класс\7-16\боярыня Морозова\боярыня в синей шубе 188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0002"/>
            <a:ext cx="3207300" cy="47482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2357430"/>
            <a:ext cx="378621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Склонившаяся боярыня в золотистом платке и голубой </a:t>
            </a:r>
            <a:r>
              <a:rPr lang="ru-RU" sz="2400" dirty="0" smtClean="0"/>
              <a:t>шубке </a:t>
            </a:r>
            <a:r>
              <a:rPr lang="ru-RU" sz="2400" dirty="0"/>
              <a:t>стала одним из проникновенных образов в картине. В нем </a:t>
            </a:r>
            <a:r>
              <a:rPr lang="ru-RU" sz="2400" dirty="0" smtClean="0"/>
              <a:t>воплотились </a:t>
            </a:r>
            <a:r>
              <a:rPr lang="ru-RU" sz="2400" dirty="0"/>
              <a:t>идеалы женской красоты и поэтичности допетровского времени.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794352"/>
          </a:xfrm>
        </p:spPr>
        <p:txBody>
          <a:bodyPr>
            <a:normAutofit/>
          </a:bodyPr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229600" cy="1781552"/>
          </a:xfrm>
        </p:spPr>
        <p:txBody>
          <a:bodyPr/>
          <a:lstStyle/>
          <a:p>
            <a:r>
              <a:rPr lang="ru-RU" dirty="0" smtClean="0"/>
              <a:t>1. Познакомить учащихся с жизнью и творчеством великого русского художника В. И. Сурикова.</a:t>
            </a:r>
          </a:p>
          <a:p>
            <a:r>
              <a:rPr lang="ru-RU" dirty="0" smtClean="0"/>
              <a:t>2. Сформировать представление об историческом жанре в живописи.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17032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2000" dirty="0" smtClean="0"/>
              <a:t>Дать понятие историческому жанру;</a:t>
            </a:r>
          </a:p>
          <a:p>
            <a:pPr lvl="0"/>
            <a:r>
              <a:rPr lang="ru-RU" sz="2000" dirty="0" smtClean="0"/>
              <a:t>2. Познакомить с творчеством великого русского художника В. И. Сурикова на примере картин «Утро стрелецкой казни», «Меншиков в Березове», «Боярыня Морозова». ;</a:t>
            </a:r>
          </a:p>
          <a:p>
            <a:pPr lvl="0"/>
            <a:r>
              <a:rPr lang="ru-RU" sz="2000" dirty="0" smtClean="0"/>
              <a:t>3. Воспитывать нравственно-эстетическое отношение к миру и любовь к искусству.</a:t>
            </a:r>
          </a:p>
          <a:p>
            <a:pPr lvl="0"/>
            <a:r>
              <a:rPr lang="ru-RU" sz="2000" dirty="0" smtClean="0"/>
              <a:t>4. Развивать ассоциативно-образное мышление, творческую и познавательную активность.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068960"/>
            <a:ext cx="2520280" cy="710952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Задачи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36866" name="Picture 2" descr="C:\Documents and Settings\Любашка\Мои документы\Валентина\уроки рисования\7 класс\7-16\боярыня Морозова\старуха в узорчатом платке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1052736"/>
            <a:ext cx="2871823" cy="34750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500306"/>
            <a:ext cx="42479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горестном раздумье застыла старуха мамка. Суриков -мастер «говорящих» деталей: </a:t>
            </a:r>
            <a:endParaRPr lang="ru-RU" sz="2400" dirty="0" smtClean="0"/>
          </a:p>
          <a:p>
            <a:r>
              <a:rPr lang="ru-RU" sz="2400" dirty="0" smtClean="0"/>
              <a:t>из-под </a:t>
            </a:r>
            <a:r>
              <a:rPr lang="ru-RU" sz="2400" dirty="0"/>
              <a:t>расшитого золотом платка старухи виднеется темный повойник раскольницы.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37889" name="Picture 1" descr="C:\Documents and Settings\Любашка\Мои документы\Валентина\уроки рисования\7 класс\7-16\боярыня Морозова\юродивый 18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020983" cy="50500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1340768"/>
            <a:ext cx="42148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Среди сочувствующих Морозовой лишь юродивый открыто отвечает двуперстием на ее призыв. В нем сильно горение веры, которое заставляет забывать о физических страданиях. «Я его на снегу писал... на снегу все пропитано светом... если бы я ад писал, то в огне позировать бы заставил бы и сам в огне сидел»,- говорил художник.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26625" name="Picture 1" descr="C:\Documents and Settings\Любашка\Мои документы\Валентина\уроки рисования\7 класс\7-16\боярыня Морозова Суриков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" y="1844824"/>
            <a:ext cx="891696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43010" name="Picture 2" descr="C:\Documents and Settings\Любашка\Мои документы\Валентина\уроки рисования\7 класс\7-16\боярыня Морозова\эскиз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5941894" cy="5401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5612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44034" name="Picture 2" descr="C:\Documents and Settings\Любашка\Мои документы\Валентина\уроки рисования\7 класс\7-16\боярыня Морозова\эскиз 1881-1884.bmp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21" y="1571612"/>
            <a:ext cx="8383459" cy="4071966"/>
          </a:xfrm>
          <a:prstGeom prst="rect">
            <a:avLst/>
          </a:prstGeom>
          <a:noFill/>
        </p:spPr>
      </p:pic>
      <p:pic>
        <p:nvPicPr>
          <p:cNvPr id="44035" name="Picture 3" descr="C:\Documents and Settings\Любашка\Мои документы\Валентина\уроки рисования\7 класс\7-16\боярыня Морозова\эскиз 1884.bmp"/>
          <p:cNvPicPr>
            <a:picLocks noChangeAspect="1" noChangeArrowheads="1"/>
          </p:cNvPicPr>
          <p:nvPr/>
        </p:nvPicPr>
        <p:blipFill>
          <a:blip r:embed="rId3" cstate="print"/>
          <a:srcRect b="3703"/>
          <a:stretch>
            <a:fillRect/>
          </a:stretch>
        </p:blipFill>
        <p:spPr bwMode="auto">
          <a:xfrm>
            <a:off x="500034" y="1428736"/>
            <a:ext cx="8358214" cy="4346297"/>
          </a:xfrm>
          <a:prstGeom prst="rect">
            <a:avLst/>
          </a:prstGeom>
          <a:noFill/>
        </p:spPr>
      </p:pic>
      <p:pic>
        <p:nvPicPr>
          <p:cNvPr id="44036" name="Picture 4" descr="C:\Documents and Settings\Любашка\Мои документы\Валентина\уроки рисования\7 класс\7-16\боярыня Морозова\эскиз 1884-1885 акварель графит.bmp"/>
          <p:cNvPicPr>
            <a:picLocks noChangeAspect="1" noChangeArrowheads="1"/>
          </p:cNvPicPr>
          <p:nvPr/>
        </p:nvPicPr>
        <p:blipFill>
          <a:blip r:embed="rId4" cstate="print"/>
          <a:srcRect r="714" b="18040"/>
          <a:stretch>
            <a:fillRect/>
          </a:stretch>
        </p:blipFill>
        <p:spPr bwMode="auto">
          <a:xfrm>
            <a:off x="428596" y="1428736"/>
            <a:ext cx="8432662" cy="4357718"/>
          </a:xfrm>
          <a:prstGeom prst="rect">
            <a:avLst/>
          </a:prstGeom>
          <a:noFill/>
        </p:spPr>
      </p:pic>
      <p:pic>
        <p:nvPicPr>
          <p:cNvPr id="44037" name="Picture 5" descr="C:\Documents and Settings\Любашка\Мои документы\Валентина\уроки рисования\7 класс\7-16\боярыня Морозова\этюд картины 18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238914"/>
            <a:ext cx="8603452" cy="4547539"/>
          </a:xfrm>
          <a:prstGeom prst="rect">
            <a:avLst/>
          </a:prstGeom>
          <a:noFill/>
        </p:spPr>
      </p:pic>
      <p:pic>
        <p:nvPicPr>
          <p:cNvPr id="44038" name="Picture 6" descr="C:\Documents and Settings\Любашка\Мои документы\Валентина\уроки рисования\7 класс\7-16\боярыня Морозова\morozova-eskiz 1881.jpg"/>
          <p:cNvPicPr>
            <a:picLocks noChangeAspect="1" noChangeArrowheads="1"/>
          </p:cNvPicPr>
          <p:nvPr/>
        </p:nvPicPr>
        <p:blipFill>
          <a:blip r:embed="rId6" cstate="print"/>
          <a:srcRect t="9718" r="1600" b="11323"/>
          <a:stretch>
            <a:fillRect/>
          </a:stretch>
        </p:blipFill>
        <p:spPr bwMode="auto">
          <a:xfrm>
            <a:off x="0" y="1214422"/>
            <a:ext cx="8786842" cy="4643470"/>
          </a:xfrm>
          <a:prstGeom prst="rect">
            <a:avLst/>
          </a:prstGeom>
          <a:noFill/>
        </p:spPr>
      </p:pic>
      <p:pic>
        <p:nvPicPr>
          <p:cNvPr id="44039" name="Picture 7" descr="C:\Documents and Settings\Любашка\Мои документы\Валентина\уроки рисования\7 класс\7-16\боярыня Морозова Сурик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42984"/>
            <a:ext cx="9145908" cy="465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«Боярыня Морозова»</a:t>
            </a:r>
            <a:endParaRPr lang="ru-RU" dirty="0"/>
          </a:p>
        </p:txBody>
      </p:sp>
      <p:pic>
        <p:nvPicPr>
          <p:cNvPr id="45058" name="Picture 2" descr="C:\Documents and Settings\Любашка\Мои документы\Валентина\уроки рисования\7 класс\7-16\боярыня Морозова\morozova-eskiz 188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2956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4352"/>
          </a:xfrm>
        </p:spPr>
        <p:txBody>
          <a:bodyPr>
            <a:normAutofit/>
          </a:bodyPr>
          <a:lstStyle/>
          <a:p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496944" cy="4389120"/>
          </a:xfrm>
        </p:spPr>
        <p:txBody>
          <a:bodyPr/>
          <a:lstStyle/>
          <a:p>
            <a:r>
              <a:rPr lang="ru-RU" dirty="0" smtClean="0"/>
              <a:t>Дайте определение понятию «Исторический жанр».</a:t>
            </a:r>
          </a:p>
          <a:p>
            <a:r>
              <a:rPr lang="en-US" dirty="0" smtClean="0"/>
              <a:t>C </a:t>
            </a:r>
            <a:r>
              <a:rPr lang="ru-RU" dirty="0" smtClean="0"/>
              <a:t>творчеством какого художника мы познакомились на уроке? </a:t>
            </a:r>
          </a:p>
          <a:p>
            <a:r>
              <a:rPr lang="ru-RU" dirty="0" smtClean="0"/>
              <a:t>Как называются картины?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Любашка\Мои документы\Валентина\уроки рисования\7 класс\7-16\боярыня Морозова Суриков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364333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айл:Surikov streltsi.jpg">
            <a:hlinkClick r:id="rId4" action="ppaction://hlinksldjump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8"/>
            <a:ext cx="3371689" cy="19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Любашка\Мои документы\Валентина\уроки рисования\7 класс\7-16\меншиков в березове.jpg">
            <a:hlinkClick r:id="rId6" action="ppaction://hlinkfile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929174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На протяжении следующих уроков вам предстоит создать живописную работу, посвященную страницам истории.</a:t>
            </a:r>
          </a:p>
          <a:p>
            <a:r>
              <a:rPr lang="ru-RU" dirty="0" smtClean="0"/>
              <a:t>Один из сложных этапов - первый - выбор сюжета и поиск наиболее выразительной композиции.</a:t>
            </a:r>
          </a:p>
          <a:p>
            <a:r>
              <a:rPr lang="ru-RU" dirty="0" smtClean="0"/>
              <a:t>Для того чтобы образы будущих работ были глубоко прочувствованными, осмысленными, каждый дома подберите материал и обоснуйте свой выбор. Напишите об этом в тетради.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Направить свой поиск в нужное русло вам помогут вопросы</a:t>
            </a:r>
          </a:p>
          <a:p>
            <a:pPr lvl="0"/>
            <a:r>
              <a:rPr lang="ru-RU" dirty="0" smtClean="0"/>
              <a:t>Как вы понимаете слова Сурикова: «Нет ничего интереснее истории, только читая историю, понимаешь настоящее»?</a:t>
            </a:r>
          </a:p>
          <a:p>
            <a:pPr lvl="0"/>
            <a:r>
              <a:rPr lang="ru-RU" dirty="0" smtClean="0"/>
              <a:t>Какому историческому событию (незаурядной личности) вы хотели бы посвятить живописную работу?</a:t>
            </a:r>
          </a:p>
          <a:p>
            <a:pPr lvl="0"/>
            <a:r>
              <a:rPr lang="ru-RU" dirty="0" smtClean="0"/>
              <a:t>Какой момент исторического события вы положите в основу композиции? Почему?</a:t>
            </a:r>
          </a:p>
          <a:p>
            <a:pPr lvl="0"/>
            <a:r>
              <a:rPr lang="ru-RU" dirty="0" smtClean="0"/>
              <a:t>Какие литературные произведения вы читали об этом событии (или герое)? Знаете ли вы живописные или графические работы, посвященные этим событиям?</a:t>
            </a:r>
          </a:p>
          <a:p>
            <a:pPr lvl="0"/>
            <a:r>
              <a:rPr lang="ru-RU" dirty="0" smtClean="0"/>
              <a:t>Каким образом в своей будущей композиции выделите </a:t>
            </a:r>
            <a:r>
              <a:rPr lang="ru-RU" dirty="0" err="1" smtClean="0"/>
              <a:t>смыслообразующий</a:t>
            </a:r>
            <a:r>
              <a:rPr lang="ru-RU" dirty="0" smtClean="0"/>
              <a:t> центр?</a:t>
            </a:r>
          </a:p>
          <a:p>
            <a:pPr lvl="0"/>
            <a:r>
              <a:rPr lang="ru-RU" dirty="0" smtClean="0"/>
              <a:t>Какие цвета будут помогать зрителю понять вашу основную мысль?</a:t>
            </a:r>
          </a:p>
          <a:p>
            <a:pPr lvl="0"/>
            <a:r>
              <a:rPr lang="ru-RU" dirty="0" smtClean="0"/>
              <a:t>Как вы назвали бы свою картину?</a:t>
            </a:r>
          </a:p>
          <a:p>
            <a:pPr lvl="0"/>
            <a:r>
              <a:rPr lang="ru-RU" dirty="0" smtClean="0"/>
              <a:t>Почему вами выбрана эта тема, что хочется в ней выразить?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0"/>
                            </p:stCondLst>
                            <p:childTnLst>
                              <p:par>
                                <p:cTn id="4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0"/>
                            </p:stCondLst>
                            <p:childTnLst>
                              <p:par>
                                <p:cTn id="4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5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214554"/>
            <a:ext cx="83582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внимание.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 в создании эскиза</a:t>
            </a: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сторической 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картины.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Как называется крупнейший в мире музей  русского искусства?</a:t>
            </a:r>
          </a:p>
          <a:p>
            <a:pPr>
              <a:buNone/>
            </a:pPr>
            <a:r>
              <a:rPr lang="ru-RU" i="1" dirty="0" smtClean="0"/>
              <a:t>                                  Третьяковская галерея в Москве</a:t>
            </a:r>
          </a:p>
          <a:p>
            <a:pPr>
              <a:buNone/>
            </a:pPr>
            <a:r>
              <a:rPr lang="ru-RU" i="1" dirty="0" smtClean="0"/>
              <a:t>2. </a:t>
            </a:r>
            <a:r>
              <a:rPr lang="ru-RU" dirty="0" smtClean="0"/>
              <a:t>Кто был основателем Третьяковской галереи?</a:t>
            </a:r>
          </a:p>
          <a:p>
            <a:pPr>
              <a:buNone/>
            </a:pPr>
            <a:r>
              <a:rPr lang="ru-RU" i="1" dirty="0" smtClean="0"/>
              <a:t>                                             Павел </a:t>
            </a:r>
            <a:r>
              <a:rPr lang="ru-RU" i="1" dirty="0" smtClean="0"/>
              <a:t>Михайлович Третьяков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i="1" dirty="0" smtClean="0"/>
              <a:t>3. </a:t>
            </a:r>
            <a:r>
              <a:rPr lang="ru-RU" dirty="0" smtClean="0"/>
              <a:t>Какие жанры наиболее популярны в Третьяковской галерее? </a:t>
            </a:r>
          </a:p>
          <a:p>
            <a:pPr>
              <a:buNone/>
            </a:pPr>
            <a:r>
              <a:rPr lang="ru-RU" i="1" dirty="0" smtClean="0"/>
              <a:t>	    Жанр тематической и исторической картины.</a:t>
            </a:r>
          </a:p>
          <a:p>
            <a:pPr>
              <a:buNone/>
            </a:pP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83716" y="1988840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7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068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Исторический жанр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678198" cy="4942902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ИСТОРИЧЕСКИЙ ЖАНР</a:t>
            </a:r>
            <a:r>
              <a:rPr lang="ru-RU" dirty="0" smtClean="0"/>
              <a:t>  —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один из основных жанров изобразительного искусства, посвященный историческим событиям и деятелям, социально значимым явлениям в истории общества. 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4664"/>
            <a:ext cx="8229600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Василий Иванович </a:t>
            </a:r>
            <a:r>
              <a:rPr lang="ru-RU" b="1" dirty="0" smtClean="0"/>
              <a:t>Суриков</a:t>
            </a:r>
            <a:br>
              <a:rPr lang="ru-RU" b="1" dirty="0" smtClean="0"/>
            </a:br>
            <a:r>
              <a:rPr lang="ru-RU" sz="3100" dirty="0" smtClean="0"/>
              <a:t>12 </a:t>
            </a:r>
            <a:r>
              <a:rPr lang="ru-RU" sz="3100" dirty="0" smtClean="0"/>
              <a:t>(24) января 1848(Красноярск)- </a:t>
            </a:r>
            <a:br>
              <a:rPr lang="ru-RU" sz="3100" dirty="0" smtClean="0"/>
            </a:br>
            <a:r>
              <a:rPr lang="ru-RU" sz="3100" dirty="0" smtClean="0"/>
              <a:t>  </a:t>
            </a:r>
            <a:r>
              <a:rPr lang="ru-RU" sz="3100" dirty="0" smtClean="0"/>
              <a:t>6 </a:t>
            </a:r>
            <a:r>
              <a:rPr lang="ru-RU" sz="3100" dirty="0" smtClean="0"/>
              <a:t>марта 1916 (Крым)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29058" y="2214554"/>
            <a:ext cx="4757742" cy="41100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 descr="Василий Сури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424847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58110"/>
            <a:ext cx="6264696" cy="169522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Картины Сурикова - это целая поэма о борьбе и страданиях, героизме и трагических испытаниях русского человека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85736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Рисунок 5" descr="C:\Documents and Settings\Любашка\Мои документы\Валентина\уроки рисования\7 класс\7-16\боярыня Морозова Суриков.jpg">
            <a:hlinkClick r:id="rId2" action="ppaction://hlinksldjump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166" y="261203"/>
            <a:ext cx="364333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Любашка\Мои документы\Валентина\уроки рисования\7 класс\7-16\меншиков в березове.jpg">
            <a:hlinkClick r:id="rId4" action="ppaction://hlinkfile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575" y="4758111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Файл:Suvorov crossing the alp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5337" y="1702155"/>
            <a:ext cx="2106472" cy="2859465"/>
          </a:xfrm>
          <a:prstGeom prst="rect">
            <a:avLst/>
          </a:prstGeom>
          <a:noFill/>
        </p:spPr>
      </p:pic>
      <p:pic>
        <p:nvPicPr>
          <p:cNvPr id="1031" name="Picture 7" descr="Файл:Surikov Pokoreniye Sibiri Yermakom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23153" y="1503557"/>
            <a:ext cx="4039426" cy="1928826"/>
          </a:xfrm>
          <a:prstGeom prst="rect">
            <a:avLst/>
          </a:prstGeom>
          <a:noFill/>
        </p:spPr>
      </p:pic>
      <p:pic>
        <p:nvPicPr>
          <p:cNvPr id="1033" name="Picture 9" descr="Файл:Surikov190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252680"/>
            <a:ext cx="4000528" cy="215528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714744" y="4071942"/>
            <a:ext cx="2976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i="1" dirty="0">
                <a:solidFill>
                  <a:schemeClr val="bg1"/>
                </a:solidFill>
              </a:rPr>
              <a:t>«Утро стрелецкой казни»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627436" y="5901089"/>
            <a:ext cx="18920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i="1" dirty="0">
                <a:solidFill>
                  <a:srgbClr val="FFFF00"/>
                </a:solidFill>
              </a:rPr>
              <a:t>«Меншиков в Березове»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02973" y="252680"/>
            <a:ext cx="3644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Боярыня Морозова»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2924944"/>
            <a:ext cx="29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i="1" dirty="0">
                <a:solidFill>
                  <a:srgbClr val="FFFF00"/>
                </a:solidFill>
              </a:rPr>
              <a:t>«Покорение </a:t>
            </a:r>
            <a:r>
              <a:rPr lang="ru-RU" sz="1600" i="1" dirty="0" smtClean="0">
                <a:solidFill>
                  <a:srgbClr val="FFFF00"/>
                </a:solidFill>
              </a:rPr>
              <a:t>Ермаком Сибири»</a:t>
            </a:r>
            <a:endParaRPr lang="ru-RU" sz="1600" i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5337" y="3717032"/>
            <a:ext cx="2218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i="1" dirty="0" smtClean="0">
                <a:solidFill>
                  <a:srgbClr val="FFFF00"/>
                </a:solidFill>
              </a:rPr>
              <a:t>Переход Суворова </a:t>
            </a:r>
            <a:r>
              <a:rPr lang="ru-RU" sz="1600" i="1" dirty="0">
                <a:solidFill>
                  <a:srgbClr val="FFFF00"/>
                </a:solidFill>
              </a:rPr>
              <a:t>через Альпы»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00240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>
                <a:solidFill>
                  <a:srgbClr val="FFFF00"/>
                </a:solidFill>
              </a:rPr>
              <a:t>«Степан Разин»</a:t>
            </a:r>
          </a:p>
        </p:txBody>
      </p:sp>
      <p:pic>
        <p:nvPicPr>
          <p:cNvPr id="19" name="Рисунок 18" descr="Файл:Surikov streltsi.jpg">
            <a:hlinkClick r:id="rId12" action="ppaction://hlinksldjump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2597572"/>
            <a:ext cx="3371689" cy="196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 flipH="1">
            <a:off x="395536" y="324045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: </a:t>
            </a:r>
            <a:endParaRPr lang="ru-RU" dirty="0" smtClean="0"/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i="1" dirty="0">
                <a:solidFill>
                  <a:srgbClr val="FFFF00"/>
                </a:solidFill>
              </a:rPr>
              <a:t>Утро стрелецкой казни»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6" grpId="0"/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«Утро стрелецкой казни»</a:t>
            </a:r>
            <a:endParaRPr lang="ru-RU" dirty="0"/>
          </a:p>
        </p:txBody>
      </p:sp>
      <p:pic>
        <p:nvPicPr>
          <p:cNvPr id="4" name="Содержимое 3" descr="Файл:Surikov streltsi.jpg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828680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релец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292892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Любашка\Мои документы\Валентина\уроки рисования\7 класс\7-16\800px-Surikov_streltsi[1].jpg"/>
          <p:cNvPicPr/>
          <p:nvPr/>
        </p:nvPicPr>
        <p:blipFill>
          <a:blip r:embed="rId4" cstate="print"/>
          <a:srcRect l="13177" t="39344" r="73267" b="30164"/>
          <a:stretch>
            <a:fillRect/>
          </a:stretch>
        </p:blipFill>
        <p:spPr bwMode="auto">
          <a:xfrm>
            <a:off x="6786578" y="285729"/>
            <a:ext cx="21575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285728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центре картины - стрелец, стоящий на телеге. Он </a:t>
            </a:r>
            <a:r>
              <a:rPr lang="ru-RU" dirty="0" smtClean="0"/>
              <a:t>прощается </a:t>
            </a:r>
            <a:r>
              <a:rPr lang="ru-RU" dirty="0"/>
              <a:t>с народом, низко кланяясь ему по старинному русскому обычаю.</a:t>
            </a:r>
          </a:p>
          <a:p>
            <a:r>
              <a:rPr lang="ru-RU" dirty="0" smtClean="0"/>
              <a:t>			Погружен </a:t>
            </a:r>
            <a:r>
              <a:rPr lang="ru-RU" dirty="0"/>
              <a:t>в горькие и гневные </a:t>
            </a:r>
            <a:r>
              <a:rPr lang="ru-RU" dirty="0" smtClean="0"/>
              <a:t>			размышления чернобородый 			стрелец</a:t>
            </a:r>
            <a:r>
              <a:rPr lang="ru-RU" dirty="0"/>
              <a:t>. Этот человек не </a:t>
            </a:r>
            <a:r>
              <a:rPr lang="ru-RU" dirty="0" smtClean="0"/>
              <a:t>				сломлен</a:t>
            </a:r>
            <a:r>
              <a:rPr lang="ru-RU" dirty="0"/>
              <a:t>. В нем нет ни страха, </a:t>
            </a:r>
            <a:r>
              <a:rPr lang="ru-RU" dirty="0" smtClean="0"/>
              <a:t>			ни </a:t>
            </a:r>
            <a:r>
              <a:rPr lang="ru-RU" dirty="0"/>
              <a:t>смирения.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2714620"/>
            <a:ext cx="5572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 рыжебородого стрельца </a:t>
            </a:r>
          </a:p>
          <a:p>
            <a:r>
              <a:rPr lang="ru-RU" dirty="0" smtClean="0"/>
              <a:t>Суриков долго искал. «Рыжий </a:t>
            </a:r>
          </a:p>
          <a:p>
            <a:r>
              <a:rPr lang="ru-RU" dirty="0" smtClean="0"/>
              <a:t>стрелец это могильщик, на кладбище я его увидел, - рассказывал художник, - злой, непокорный тип». С ненавистью и внутренней </a:t>
            </a:r>
          </a:p>
          <a:p>
            <a:r>
              <a:rPr lang="ru-RU" dirty="0" smtClean="0"/>
              <a:t>убежденностью смотрит рыжий </a:t>
            </a:r>
          </a:p>
          <a:p>
            <a:r>
              <a:rPr lang="ru-RU" dirty="0" smtClean="0"/>
              <a:t>стрелец на своего врага - царя, а </a:t>
            </a:r>
          </a:p>
          <a:p>
            <a:r>
              <a:rPr lang="ru-RU" dirty="0" smtClean="0"/>
              <a:t>тот словно отвечает ему </a:t>
            </a:r>
          </a:p>
          <a:p>
            <a:r>
              <a:rPr lang="ru-RU" dirty="0" smtClean="0"/>
              <a:t>остекленевшим от ярости взглядом. </a:t>
            </a:r>
          </a:p>
          <a:p>
            <a:r>
              <a:rPr lang="ru-RU" dirty="0" smtClean="0"/>
              <a:t>В пересечении их взглядов – </a:t>
            </a:r>
          </a:p>
          <a:p>
            <a:r>
              <a:rPr lang="ru-RU" dirty="0" smtClean="0"/>
              <a:t>непримиримость столкнувшихся </a:t>
            </a:r>
          </a:p>
          <a:p>
            <a:r>
              <a:rPr lang="ru-RU" dirty="0" smtClean="0"/>
              <a:t>сил. </a:t>
            </a:r>
            <a:r>
              <a:rPr lang="en-US" dirty="0" smtClean="0"/>
              <a:t>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Любашка\Мои документы\Валентина\уроки рисования\7 класс\7-16\800px-Surikov_streltsi[1]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 l="76636" t="33770" r="10872" b="36722"/>
          <a:stretch>
            <a:fillRect/>
          </a:stretch>
        </p:blipFill>
        <p:spPr bwMode="auto">
          <a:xfrm>
            <a:off x="0" y="0"/>
            <a:ext cx="3206330" cy="392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34"/>
            <a:ext cx="32147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6116" y="0"/>
            <a:ext cx="58578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Великолепен портрет молодого Петра, с пламенем в глазах, с конвульсивно сжатым ртом...</a:t>
            </a:r>
          </a:p>
          <a:p>
            <a:r>
              <a:rPr lang="ru-RU" sz="2800" dirty="0"/>
              <a:t>Мглистый сумрак раннего утра, в котором еще виден свет горящих свечей, создает образ трудного, мучительного рождения нового дня и воспринимается как поэтическая метафора, </a:t>
            </a:r>
            <a:r>
              <a:rPr lang="ru-RU" sz="2800" dirty="0" smtClean="0"/>
              <a:t>обобщенно </a:t>
            </a:r>
            <a:r>
              <a:rPr lang="ru-RU" sz="2800" dirty="0"/>
              <a:t>выражающая смысл исторической минуты - «начало славных дней Петра мрачили мятежи и казни» (А. С. Пушкин).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838</Words>
  <Application>Microsoft Office PowerPoint</Application>
  <PresentationFormat>Экран (4:3)</PresentationFormat>
  <Paragraphs>95</Paragraphs>
  <Slides>29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            Историческая тема в искусстве.   Творчество  Василия Ивановича Сурикова.</vt:lpstr>
      <vt:lpstr>Цели:</vt:lpstr>
      <vt:lpstr>Опрос</vt:lpstr>
      <vt:lpstr>Исторический жанр</vt:lpstr>
      <vt:lpstr>Василий Иванович Суриков 12 (24) января 1848(Красноярск)-    6 марта 1916 (Крым)</vt:lpstr>
      <vt:lpstr>Картины Сурикова - это целая поэма о борьбе и страданиях, героизме и трагических испытаниях русского человека.</vt:lpstr>
      <vt:lpstr>«Утро стрелецкой казни»</vt:lpstr>
      <vt:lpstr>Презентация PowerPoint</vt:lpstr>
      <vt:lpstr>Презентация PowerPoint</vt:lpstr>
      <vt:lpstr>«Меншиков в Березове»</vt:lpstr>
      <vt:lpstr>Образ Меншикова</vt:lpstr>
      <vt:lpstr>«Меншиков в Березове»</vt:lpstr>
      <vt:lpstr>«Меншиков в Березове»</vt:lpstr>
      <vt:lpstr>«Меншиков в Березове»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«Боярыня Морозова»</vt:lpstr>
      <vt:lpstr>Закрепление материала</vt:lpstr>
      <vt:lpstr>Домашнее задание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тема в искусстве.   Творчество  Василия Ивановича Сурикова.</dc:title>
  <dc:creator>Соцпедагог</dc:creator>
  <cp:lastModifiedBy>школа</cp:lastModifiedBy>
  <cp:revision>5</cp:revision>
  <dcterms:created xsi:type="dcterms:W3CDTF">2015-01-22T11:37:27Z</dcterms:created>
  <dcterms:modified xsi:type="dcterms:W3CDTF">2018-06-29T07:09:39Z</dcterms:modified>
</cp:coreProperties>
</file>