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0" r:id="rId13"/>
    <p:sldId id="267" r:id="rId14"/>
    <p:sldId id="268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CCECFF"/>
    <a:srgbClr val="FFD3D3"/>
    <a:srgbClr val="969696"/>
    <a:srgbClr val="FFA9A9"/>
    <a:srgbClr val="FFFF00"/>
    <a:srgbClr val="E3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084A-A742-480D-A25F-C8DE5A1EA5A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9F954-A812-4F0E-8FF4-61C01EFE7A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BFAFE-3468-45F6-91BA-85CBA9A5BAE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AEB-7A2B-4DD9-B291-D630CB35BDD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4B84-4BC2-46F5-84AA-27F3910ADF3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D00B-F31B-42D0-BB76-5B84BEC506A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D9494-FF50-4E25-A679-3B4ACF4D8F0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5071-5C0F-4C4E-8809-998E49B4189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0315-70DA-4051-88A0-28C08C15A28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13C9-27B1-4FA5-8787-59EEE1066C3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E756-F4F1-45E1-9A0E-51A9CB0F738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8F2FC75-0F77-42C9-8814-8F262606E06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van-ru-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724400" y="990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>
                <a:solidFill>
                  <a:srgbClr val="FFFF99"/>
                </a:solidFill>
              </a:rPr>
              <a:t>МОСКВА</a:t>
            </a:r>
            <a:endParaRPr lang="pl-PL" sz="5400" b="1" i="1">
              <a:solidFill>
                <a:srgbClr val="FFFF99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99"/>
                </a:solidFill>
              </a:rPr>
              <a:t>СТОЛИЦА </a:t>
            </a:r>
            <a:br>
              <a:rPr lang="ru-RU" sz="3200" b="1" i="1">
                <a:solidFill>
                  <a:srgbClr val="FFFF99"/>
                </a:solidFill>
              </a:rPr>
            </a:br>
            <a:r>
              <a:rPr lang="ru-RU" sz="3200" b="1" i="1">
                <a:solidFill>
                  <a:srgbClr val="FFFF99"/>
                </a:solidFill>
              </a:rPr>
              <a:t>РОССИЙСКОЙ ФЕДЕРАЦИИ</a:t>
            </a:r>
            <a:endParaRPr lang="pl-PL" sz="3200" b="1" i="1">
              <a:solidFill>
                <a:srgbClr val="FFFF99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19600" y="60198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1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50000">
              <a:srgbClr val="006699">
                <a:gamma/>
                <a:shade val="46275"/>
                <a:invGamma/>
              </a:srgbClr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retiakows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3810000" cy="28575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447800" y="533400"/>
            <a:ext cx="4495800" cy="457200"/>
          </a:xfrm>
          <a:prstGeom prst="rect">
            <a:avLst/>
          </a:prstGeom>
          <a:solidFill>
            <a:srgbClr val="FFFF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ТРЕТЬЯКОВСКАЯ ГАЛЕРЕЯ</a:t>
            </a:r>
            <a:endParaRPr lang="pl-PL" b="1">
              <a:solidFill>
                <a:srgbClr val="CC33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u="sng">
                <a:solidFill>
                  <a:srgbClr val="99FF99"/>
                </a:solidFill>
              </a:rPr>
              <a:t>Третьяковская галерея</a:t>
            </a:r>
            <a:r>
              <a:rPr lang="ru-RU" sz="1800" b="1">
                <a:solidFill>
                  <a:srgbClr val="CCECFF"/>
                </a:solidFill>
              </a:rPr>
              <a:t> </a:t>
            </a:r>
            <a:r>
              <a:rPr lang="pl-PL" sz="1800" b="1">
                <a:solidFill>
                  <a:srgbClr val="CCECFF"/>
                </a:solidFill>
              </a:rPr>
              <a:t>является одним из крупнейших музеев мира. Музейные экспозиции охватывают период с 10 по 20 век и все направления русской живописи - от икон до авангарда.</a:t>
            </a:r>
            <a:r>
              <a:rPr lang="ru-RU" sz="1800" b="1">
                <a:solidFill>
                  <a:srgbClr val="CCECFF"/>
                </a:solidFill>
              </a:rPr>
              <a:t> </a:t>
            </a:r>
            <a:endParaRPr lang="pl-PL" sz="1800" b="1">
              <a:solidFill>
                <a:srgbClr val="CCECFF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2362200"/>
            <a:ext cx="3276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Галерея </a:t>
            </a:r>
            <a:r>
              <a:rPr lang="pl-PL" sz="1800" b="1">
                <a:solidFill>
                  <a:schemeClr val="bg1"/>
                </a:solidFill>
              </a:rPr>
              <a:t>носит имя своего создателя</a:t>
            </a:r>
            <a:r>
              <a:rPr lang="ru-RU" sz="1800" b="1">
                <a:solidFill>
                  <a:schemeClr val="bg1"/>
                </a:solidFill>
              </a:rPr>
              <a:t> </a:t>
            </a:r>
            <a:r>
              <a:rPr lang="pl-PL" sz="1800" b="1">
                <a:solidFill>
                  <a:schemeClr val="bg1"/>
                </a:solidFill>
              </a:rPr>
              <a:t>Павла Михайловича Третьякова</a:t>
            </a:r>
            <a:r>
              <a:rPr lang="ru-RU" sz="1800" b="1">
                <a:solidFill>
                  <a:schemeClr val="bg1"/>
                </a:solidFill>
              </a:rPr>
              <a:t>. Молодой московский купец во второй половине </a:t>
            </a:r>
            <a:r>
              <a:rPr lang="pl-PL" sz="1800" b="1">
                <a:solidFill>
                  <a:schemeClr val="bg1"/>
                </a:solidFill>
              </a:rPr>
              <a:t>XIX </a:t>
            </a:r>
            <a:r>
              <a:rPr lang="ru-RU" sz="1800" b="1">
                <a:solidFill>
                  <a:schemeClr val="bg1"/>
                </a:solidFill>
              </a:rPr>
              <a:t>века начал собирать картины русских художников. Когда у него была уже большая коллекция, он открыл  галерею и подарил её городу Москве. </a:t>
            </a:r>
            <a:endParaRPr lang="pl-PL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48627"/>
                <a:invGamma/>
              </a:srgbClr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art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476885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001000" cy="822325"/>
          </a:xfrm>
          <a:prstGeom prst="rect">
            <a:avLst/>
          </a:prstGeom>
          <a:solidFill>
            <a:srgbClr val="FFFF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pl-PL" b="1">
                <a:solidFill>
                  <a:srgbClr val="336699"/>
                </a:solidFill>
                <a:cs typeface="Arial" charset="0"/>
              </a:rPr>
              <a:t>Шедевры </a:t>
            </a:r>
            <a:r>
              <a:rPr lang="ru-RU" b="1">
                <a:solidFill>
                  <a:srgbClr val="336699"/>
                </a:solidFill>
              </a:rPr>
              <a:t/>
            </a:r>
            <a:br>
              <a:rPr lang="ru-RU" b="1">
                <a:solidFill>
                  <a:srgbClr val="336699"/>
                </a:solidFill>
              </a:rPr>
            </a:br>
            <a:r>
              <a:rPr lang="pl-PL" b="1">
                <a:solidFill>
                  <a:srgbClr val="336699"/>
                </a:solidFill>
                <a:cs typeface="Arial" charset="0"/>
              </a:rPr>
              <a:t>Государственной Третьяковской галереи </a:t>
            </a:r>
            <a:endParaRPr lang="pl-PL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>
                <a:gamma/>
                <a:shade val="46275"/>
                <a:invGamma/>
              </a:srgbClr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ajwazowski rad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218238" cy="4800600"/>
          </a:xfrm>
          <a:prstGeom prst="rect">
            <a:avLst/>
          </a:prstGeom>
          <a:noFill/>
          <a:ln w="28575">
            <a:solidFill>
              <a:srgbClr val="E07000"/>
            </a:solidFill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7086600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pl-PL" b="1">
                <a:solidFill>
                  <a:srgbClr val="336699"/>
                </a:solidFill>
                <a:cs typeface="Arial" charset="0"/>
              </a:rPr>
              <a:t>И</a:t>
            </a:r>
            <a:r>
              <a:rPr lang="ru-RU" b="1">
                <a:solidFill>
                  <a:srgbClr val="336699"/>
                </a:solidFill>
              </a:rPr>
              <a:t>.</a:t>
            </a:r>
            <a:r>
              <a:rPr lang="pl-PL" b="1">
                <a:solidFill>
                  <a:srgbClr val="336699"/>
                </a:solidFill>
                <a:cs typeface="Arial" charset="0"/>
              </a:rPr>
              <a:t> К</a:t>
            </a:r>
            <a:r>
              <a:rPr lang="ru-RU" b="1">
                <a:solidFill>
                  <a:srgbClr val="336699"/>
                </a:solidFill>
              </a:rPr>
              <a:t>.</a:t>
            </a:r>
            <a:r>
              <a:rPr lang="pl-PL" b="1">
                <a:solidFill>
                  <a:srgbClr val="336699"/>
                </a:solidFill>
                <a:cs typeface="Arial" charset="0"/>
              </a:rPr>
              <a:t> Айвазовский </a:t>
            </a:r>
            <a:r>
              <a:rPr lang="pl-PL" b="1">
                <a:solidFill>
                  <a:srgbClr val="336699"/>
                </a:solidFill>
              </a:rPr>
              <a:t>„</a:t>
            </a:r>
            <a:r>
              <a:rPr lang="pl-PL" b="1">
                <a:solidFill>
                  <a:srgbClr val="336699"/>
                </a:solidFill>
                <a:cs typeface="Arial" charset="0"/>
              </a:rPr>
              <a:t>Радуга</a:t>
            </a:r>
            <a:r>
              <a:rPr lang="pl-PL" b="1">
                <a:solidFill>
                  <a:srgbClr val="336699"/>
                </a:solidFill>
              </a:rPr>
              <a:t>”</a:t>
            </a:r>
            <a:r>
              <a:rPr lang="pl-PL" b="1">
                <a:solidFill>
                  <a:srgbClr val="336699"/>
                </a:solidFill>
                <a:cs typeface="Arial" charset="0"/>
              </a:rPr>
              <a:t> 1837 Третьяковская галерея</a:t>
            </a:r>
            <a:endParaRPr lang="pl-PL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>
                <a:gamma/>
                <a:shade val="46275"/>
                <a:invGamma/>
              </a:srgbClr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19800" y="5791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</a:pPr>
            <a:r>
              <a:rPr lang="pl-PL" sz="1800" b="1">
                <a:solidFill>
                  <a:schemeClr val="accent2"/>
                </a:solidFill>
                <a:cs typeface="Arial" charset="0"/>
              </a:rPr>
              <a:t>Памятник Максиму </a:t>
            </a:r>
            <a:r>
              <a:rPr lang="ru-RU" sz="1800" b="1">
                <a:solidFill>
                  <a:schemeClr val="accent2"/>
                </a:solidFill>
              </a:rPr>
              <a:t/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pl-PL" sz="1800" b="1">
                <a:solidFill>
                  <a:schemeClr val="accent2"/>
                </a:solidFill>
                <a:cs typeface="Arial" charset="0"/>
              </a:rPr>
              <a:t>Горькому</a:t>
            </a:r>
            <a:r>
              <a:rPr lang="ru-RU" sz="1800" b="1">
                <a:solidFill>
                  <a:schemeClr val="accent2"/>
                </a:solidFill>
              </a:rPr>
              <a:t> в парке</a:t>
            </a:r>
            <a:endParaRPr lang="pl-PL" sz="1800">
              <a:solidFill>
                <a:schemeClr val="accent2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CC00"/>
                </a:solidFill>
              </a:rPr>
              <a:t>ЦЕНТРАЛЬНЫЙ ПАРК КУЛЬТУРЫ И ОТДЫХА </a:t>
            </a:r>
            <a:br>
              <a:rPr lang="ru-RU" b="1">
                <a:solidFill>
                  <a:srgbClr val="FFCC00"/>
                </a:solidFill>
              </a:rPr>
            </a:br>
            <a:r>
              <a:rPr lang="ru-RU" b="1">
                <a:solidFill>
                  <a:srgbClr val="FFCC00"/>
                </a:solidFill>
              </a:rPr>
              <a:t>ИМЕНИ ГОРЬКОГО</a:t>
            </a:r>
            <a:endParaRPr lang="pl-PL" b="1">
              <a:solidFill>
                <a:srgbClr val="FFCC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4953000" cy="32035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u="sng">
                <a:solidFill>
                  <a:srgbClr val="006600"/>
                </a:solidFill>
              </a:rPr>
              <a:t>Парк культуры</a:t>
            </a:r>
            <a:r>
              <a:rPr lang="pl-PL" sz="1800" b="1">
                <a:solidFill>
                  <a:srgbClr val="006600"/>
                </a:solidFill>
              </a:rPr>
              <a:t> – одно из главных мест для культурного проведения досуга в </a:t>
            </a:r>
            <a:r>
              <a:rPr lang="ru-RU" sz="1800" b="1">
                <a:solidFill>
                  <a:srgbClr val="006600"/>
                </a:solidFill>
              </a:rPr>
              <a:t>Москве. </a:t>
            </a:r>
            <a:r>
              <a:rPr lang="pl-PL" sz="1800" b="1">
                <a:solidFill>
                  <a:srgbClr val="006600"/>
                </a:solidFill>
              </a:rPr>
              <a:t>Он был открыт в 1928 </a:t>
            </a:r>
            <a:r>
              <a:rPr lang="ru-RU" sz="1800" b="1">
                <a:solidFill>
                  <a:srgbClr val="006600"/>
                </a:solidFill>
              </a:rPr>
              <a:t>году. </a:t>
            </a:r>
            <a:br>
              <a:rPr lang="ru-RU" sz="1800" b="1">
                <a:solidFill>
                  <a:srgbClr val="006600"/>
                </a:solidFill>
              </a:rPr>
            </a:br>
            <a:r>
              <a:rPr lang="ru-RU" sz="1800" b="1">
                <a:solidFill>
                  <a:srgbClr val="006600"/>
                </a:solidFill>
              </a:rPr>
              <a:t>Е</a:t>
            </a:r>
            <a:r>
              <a:rPr lang="pl-PL" sz="1800" b="1">
                <a:solidFill>
                  <a:srgbClr val="006600"/>
                </a:solidFill>
              </a:rPr>
              <a:t>жегодно здесь "увеселяются" от 1 до 2 млн человек. Причин</a:t>
            </a:r>
            <a:r>
              <a:rPr lang="ru-RU" sz="1800" b="1">
                <a:solidFill>
                  <a:srgbClr val="006600"/>
                </a:solidFill>
              </a:rPr>
              <a:t>ой</a:t>
            </a:r>
            <a:r>
              <a:rPr lang="pl-PL" sz="1800" b="1">
                <a:solidFill>
                  <a:srgbClr val="006600"/>
                </a:solidFill>
              </a:rPr>
              <a:t> такой популярности </a:t>
            </a:r>
            <a:r>
              <a:rPr lang="ru-RU" sz="1800" b="1">
                <a:solidFill>
                  <a:srgbClr val="006600"/>
                </a:solidFill>
              </a:rPr>
              <a:t>является</a:t>
            </a:r>
            <a:r>
              <a:rPr lang="pl-PL" sz="1800" b="1">
                <a:solidFill>
                  <a:srgbClr val="006600"/>
                </a:solidFill>
              </a:rPr>
              <a:t> огромное (особенно для центра Москвы) количество зелени</a:t>
            </a:r>
            <a:r>
              <a:rPr lang="ru-RU" sz="1800" b="1">
                <a:solidFill>
                  <a:srgbClr val="006600"/>
                </a:solidFill>
              </a:rPr>
              <a:t> и</a:t>
            </a:r>
            <a:r>
              <a:rPr lang="pl-PL" sz="1800" b="1">
                <a:solidFill>
                  <a:srgbClr val="006600"/>
                </a:solidFill>
              </a:rPr>
              <a:t> множество аттракционов – все это делает простую прогулку по парку незабываемым приключением.</a:t>
            </a:r>
            <a:r>
              <a:rPr lang="ru-RU" sz="1800" b="1">
                <a:solidFill>
                  <a:srgbClr val="006600"/>
                </a:solidFill>
              </a:rPr>
              <a:t> </a:t>
            </a:r>
            <a:endParaRPr lang="pl-PL" sz="1800" b="1">
              <a:solidFill>
                <a:srgbClr val="006600"/>
              </a:solidFill>
            </a:endParaRPr>
          </a:p>
        </p:txBody>
      </p:sp>
      <p:pic>
        <p:nvPicPr>
          <p:cNvPr id="13321" name="Picture 9" descr="park bal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1978025" cy="14859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13322" name="Picture 10" descr="pomnik gor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159000" cy="288290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13326" name="Picture 14" descr="wchod w p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724400"/>
            <a:ext cx="2895600" cy="18637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>
                <a:gamma/>
                <a:shade val="57647"/>
                <a:invGamma/>
              </a:srgbClr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FF99"/>
                </a:solidFill>
              </a:rPr>
              <a:t>ЦЕНТРАЛЬНЫЙ ПАРК КУЛЬТУРЫ И ОТДЫХА </a:t>
            </a:r>
            <a:br>
              <a:rPr lang="ru-RU" b="1">
                <a:solidFill>
                  <a:srgbClr val="99FF99"/>
                </a:solidFill>
              </a:rPr>
            </a:br>
            <a:r>
              <a:rPr lang="ru-RU" b="1">
                <a:solidFill>
                  <a:srgbClr val="99FF99"/>
                </a:solidFill>
              </a:rPr>
              <a:t>ИМ. ГОРЬКОГО</a:t>
            </a:r>
            <a:endParaRPr lang="pl-PL" b="1">
              <a:solidFill>
                <a:srgbClr val="99FF99"/>
              </a:solidFill>
            </a:endParaRPr>
          </a:p>
        </p:txBody>
      </p:sp>
      <p:pic>
        <p:nvPicPr>
          <p:cNvPr id="14342" name="Picture 6" descr="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2676525" cy="2740025"/>
          </a:xfrm>
          <a:prstGeom prst="rect">
            <a:avLst/>
          </a:prstGeom>
          <a:noFill/>
          <a:ln w="1905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4724400" cy="1739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Парк находится на правом берегу Москвы-реки. </a:t>
            </a:r>
            <a:br>
              <a:rPr lang="ru-RU" sz="1800" b="1">
                <a:solidFill>
                  <a:schemeClr val="accent2"/>
                </a:solidFill>
              </a:rPr>
            </a:br>
            <a:r>
              <a:rPr lang="ru-RU" sz="1800" b="1">
                <a:solidFill>
                  <a:schemeClr val="accent2"/>
                </a:solidFill>
              </a:rPr>
              <a:t>В парке стадион, теннисные корты, лодочные станции, много аттракционов. Здесь можно прекрасно отдохнуть. </a:t>
            </a:r>
            <a:endParaRPr lang="pl-PL" sz="1800" b="1">
              <a:solidFill>
                <a:schemeClr val="accent2"/>
              </a:solidFill>
            </a:endParaRPr>
          </a:p>
        </p:txBody>
      </p:sp>
      <p:pic>
        <p:nvPicPr>
          <p:cNvPr id="14345" name="Picture 9" descr="pa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543300" cy="2286000"/>
          </a:xfrm>
          <a:prstGeom prst="rect">
            <a:avLst/>
          </a:prstGeom>
          <a:noFill/>
          <a:ln w="1905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4346" name="Picture 10" descr="atrakcion 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667000" cy="2000250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14347" name="Picture 11" descr="park karuze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495800"/>
            <a:ext cx="2286000" cy="1527175"/>
          </a:xfrm>
          <a:prstGeom prst="rect">
            <a:avLst/>
          </a:prstGeom>
          <a:noFill/>
          <a:ln w="1905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14800" y="838200"/>
            <a:ext cx="4800600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solidFill>
                  <a:schemeClr val="accent2"/>
                </a:solidFill>
                <a:cs typeface="Arial" charset="0"/>
              </a:rPr>
              <a:t>Московский государственный университет</a:t>
            </a:r>
            <a:br>
              <a:rPr lang="pl-PL" b="1">
                <a:solidFill>
                  <a:schemeClr val="accent2"/>
                </a:solidFill>
                <a:cs typeface="Arial" charset="0"/>
              </a:rPr>
            </a:br>
            <a:r>
              <a:rPr lang="pl-PL" b="1">
                <a:solidFill>
                  <a:schemeClr val="accent2"/>
                </a:solidFill>
                <a:cs typeface="Arial" charset="0"/>
              </a:rPr>
              <a:t>имени М. В. Ломоносова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2400" y="5410200"/>
            <a:ext cx="487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CCFFFF"/>
                </a:solidFill>
                <a:cs typeface="Arial" charset="0"/>
              </a:rPr>
              <a:t>Московский университет по праву считается старейшим российским университетом. Он основан в 1755 году. </a:t>
            </a:r>
            <a:endParaRPr lang="pl-PL" sz="1800" b="1">
              <a:solidFill>
                <a:srgbClr val="CCFFFF"/>
              </a:solidFill>
            </a:endParaRPr>
          </a:p>
        </p:txBody>
      </p:sp>
      <p:pic>
        <p:nvPicPr>
          <p:cNvPr id="15365" name="Picture 5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46463" cy="53244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Picture 6" descr="gos uniwersy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429000" cy="257175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989">
                <a:gamma/>
                <a:shade val="65882"/>
                <a:invGamma/>
              </a:srgbClr>
            </a:gs>
            <a:gs pos="100000">
              <a:srgbClr val="FF89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458200" cy="457200"/>
          </a:xfrm>
          <a:prstGeom prst="rect">
            <a:avLst/>
          </a:prstGeom>
          <a:solidFill>
            <a:srgbClr val="FFD3D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ДРУГИЕ ДОСТОПРИМЕЧАТЕЛЬНОСТИ МОСКВЫ</a:t>
            </a:r>
            <a:endParaRPr lang="pl-PL" b="1">
              <a:solidFill>
                <a:schemeClr val="accent2"/>
              </a:solidFill>
            </a:endParaRPr>
          </a:p>
        </p:txBody>
      </p:sp>
      <p:pic>
        <p:nvPicPr>
          <p:cNvPr id="19462" name="Picture 6" descr="bolsh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2819400" cy="21351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3" name="Picture 7" descr="borod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2822575" cy="20462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5" name="Picture 9" descr="ist muze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2667000" cy="19462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90800" y="3276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Исторический музей</a:t>
            </a:r>
            <a:endParaRPr lang="pl-PL" sz="1800" b="1">
              <a:solidFill>
                <a:schemeClr val="bg1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29000" y="601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Театр Большой</a:t>
            </a:r>
            <a:endParaRPr lang="pl-PL" sz="1800" b="1">
              <a:solidFill>
                <a:schemeClr val="bg1"/>
              </a:solidFill>
            </a:endParaRPr>
          </a:p>
        </p:txBody>
      </p:sp>
      <p:pic>
        <p:nvPicPr>
          <p:cNvPr id="19470" name="Picture 14" descr="novodeviczij monasty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2819400" cy="2114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638800" y="54102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Новодевичий монастырь</a:t>
            </a:r>
            <a:endParaRPr lang="pl-PL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>
                <a:gamma/>
                <a:shade val="66275"/>
                <a:invGamma/>
              </a:srgbClr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Ясный </a:t>
            </a:r>
            <a:r>
              <a:rPr lang="ru-RU" sz="2000" b="1" dirty="0">
                <a:solidFill>
                  <a:schemeClr val="bg1"/>
                </a:solidFill>
              </a:rPr>
              <a:t>месяц шлёт украдкой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Из-за туч свои лучи...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Тихо спят в своих кроватках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Молодые москвичи.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темных парках блещут росы,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Спят птенцы в листве густой.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Ты расти, малыш курносый,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Вместе с нашею Москвой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7781"/>
            </a:gs>
            <a:gs pos="50000">
              <a:srgbClr val="FFDFDF"/>
            </a:gs>
            <a:gs pos="100000">
              <a:srgbClr val="CB778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14600" y="533400"/>
            <a:ext cx="57912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cs typeface="Times New Roman" charset="0"/>
              </a:rPr>
              <a:t>       </a:t>
            </a:r>
            <a:r>
              <a:rPr lang="ru-RU" sz="2800" b="1" u="sng">
                <a:solidFill>
                  <a:schemeClr val="accent2"/>
                </a:solidFill>
              </a:rPr>
              <a:t>Москва </a:t>
            </a:r>
            <a:r>
              <a:rPr lang="ru-RU" sz="1800" b="1">
                <a:solidFill>
                  <a:srgbClr val="990000"/>
                </a:solidFill>
              </a:rPr>
              <a:t>– это самый большой город в России. Население – 10 миллионов жителей. Территория Москвы – 890 квадратных километров. Чтобы пересечь столицу с севера на юг, надо проехать около 45 километров, а с востока на запад – почти 40 километоров.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0000"/>
                </a:solidFill>
              </a:rPr>
              <a:t>В городе 3600 проспектов, площадей, улиц, набережных и переулков, 357 мостов, 110 подземных переходов, десятки музеев, библиотек, более 30 театров и 170 памятников. </a:t>
            </a:r>
          </a:p>
        </p:txBody>
      </p:sp>
      <p:pic>
        <p:nvPicPr>
          <p:cNvPr id="4102" name="Picture 6" descr="dia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1955800" cy="23622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108" name="Picture 12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2125663" cy="2365375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066800" y="4572000"/>
            <a:ext cx="4135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cs typeface="Times New Roman" charset="0"/>
              </a:rPr>
              <a:t> </a:t>
            </a:r>
            <a:r>
              <a:rPr lang="ru-RU" sz="2000" b="1">
                <a:solidFill>
                  <a:schemeClr val="accent2"/>
                </a:solidFill>
              </a:rPr>
              <a:t>Москву основал в 1147 году</a:t>
            </a:r>
            <a:endParaRPr lang="pl-PL" sz="2000" b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князь Юрий Долгорукий.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gamma/>
                <a:shade val="57647"/>
                <a:invGamma/>
              </a:srgb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396875"/>
          </a:xfrm>
          <a:prstGeom prst="rect">
            <a:avLst/>
          </a:prstGeom>
          <a:solidFill>
            <a:srgbClr val="C1E7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6699"/>
                </a:solidFill>
              </a:rPr>
              <a:t>Город расположен в междуречье Оки и Волги, на реке Москва. </a:t>
            </a:r>
            <a:endParaRPr lang="pl-PL" sz="2000" b="1">
              <a:solidFill>
                <a:srgbClr val="336699"/>
              </a:solidFill>
            </a:endParaRPr>
          </a:p>
        </p:txBody>
      </p:sp>
      <p:pic>
        <p:nvPicPr>
          <p:cNvPr id="5123" name="Picture 3" descr="db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2590800" cy="20081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4" name="Picture 4" descr="ivan-ru-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3200400" cy="2400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6" descr="moskwa re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2212975" cy="2286000"/>
          </a:xfrm>
          <a:prstGeom prst="rect">
            <a:avLst/>
          </a:prstGeom>
          <a:noFill/>
          <a:ln w="19050">
            <a:solidFill>
              <a:srgbClr val="E07000"/>
            </a:solidFill>
            <a:miter lim="800000"/>
            <a:headEnd/>
            <a:tailEnd/>
          </a:ln>
        </p:spPr>
      </p:pic>
      <p:pic>
        <p:nvPicPr>
          <p:cNvPr id="5127" name="Picture 7" descr="pa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3200400" cy="222885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8" name="Picture 8" descr="poy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91000"/>
            <a:ext cx="3200400" cy="2289175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5130" name="Picture 10" descr="ukrai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05000"/>
            <a:ext cx="2438400" cy="2667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1" name="Picture 11" descr="rzeka m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90600"/>
            <a:ext cx="2514600" cy="1638300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99CCFF">
                <a:gamma/>
                <a:shade val="61176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Встреча</a:t>
            </a:r>
            <a:r>
              <a:rPr lang="pl-PL" sz="1800" b="1">
                <a:solidFill>
                  <a:schemeClr val="bg1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 с </a:t>
            </a:r>
            <a:r>
              <a:rPr lang="pl-PL" sz="1800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99FF99"/>
                </a:solidFill>
              </a:rPr>
              <a:t>Москвой</a:t>
            </a:r>
            <a:r>
              <a:rPr lang="pl-PL" b="1">
                <a:solidFill>
                  <a:srgbClr val="99FF99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никого не оставляет равнодушным. Здесь всегда тысячи туристов из самых разных стран мира. Все они начинают осмотр города с Красной площади. </a:t>
            </a:r>
            <a:endParaRPr lang="pl-PL" sz="1800" b="1">
              <a:solidFill>
                <a:schemeClr val="bg1"/>
              </a:solidFill>
            </a:endParaRPr>
          </a:p>
        </p:txBody>
      </p:sp>
      <p:pic>
        <p:nvPicPr>
          <p:cNvPr id="6147" name="Picture 3" descr="moscow-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2286000" cy="17145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6148" name="Picture 4" descr="035-moscow-2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505200" cy="247491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Посещают Кремль, ездят на метро, совершают прогулки по Москве на речном трамвае, посещают театры, музеи и выставки, участвуют в праздниках.</a:t>
            </a:r>
            <a:endParaRPr lang="pl-PL" sz="1800" b="1">
              <a:solidFill>
                <a:schemeClr val="bg1"/>
              </a:solidFill>
            </a:endParaRPr>
          </a:p>
        </p:txBody>
      </p:sp>
      <p:pic>
        <p:nvPicPr>
          <p:cNvPr id="6152" name="Picture 8" descr="kreml w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4419600" cy="2940050"/>
          </a:xfrm>
          <a:prstGeom prst="rect">
            <a:avLst/>
          </a:prstGeom>
          <a:solidFill>
            <a:srgbClr val="99FF99"/>
          </a:solidFill>
          <a:ln w="254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>
                <a:gamma/>
                <a:shade val="56078"/>
                <a:invGamma/>
              </a:srgbClr>
            </a:gs>
            <a:gs pos="100000">
              <a:srgbClr val="CC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26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КРАСНАЯ ПЛОЩАДЬ</a:t>
            </a:r>
            <a:endParaRPr lang="pl-PL" b="1">
              <a:solidFill>
                <a:schemeClr val="bg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Это главная площадь Москвы. Она находится в центре города. Здесь можно увидеть стены Кремля, Спасскую башню, храм Василия Блаженного, Исторический музей. Тут проходят народные праздники. </a:t>
            </a:r>
            <a:endParaRPr lang="pl-PL" sz="1800" b="1">
              <a:solidFill>
                <a:schemeClr val="bg1"/>
              </a:solidFill>
            </a:endParaRPr>
          </a:p>
        </p:txBody>
      </p:sp>
      <p:pic>
        <p:nvPicPr>
          <p:cNvPr id="7174" name="Picture 6" descr="red_p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2667000" cy="1866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6" name="Picture 8" descr="t_red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95800"/>
            <a:ext cx="2819400" cy="192087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178" name="Picture 10" descr="hongcha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3276600" cy="1971675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066800" y="22860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99"/>
                </a:solidFill>
              </a:rPr>
              <a:t>Стены Кремля</a:t>
            </a:r>
            <a:endParaRPr lang="pl-PL" sz="1200" b="1">
              <a:solidFill>
                <a:srgbClr val="FFFF99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324600" y="5638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CC3300"/>
                </a:solidFill>
              </a:rPr>
              <a:t>Красная площадь</a:t>
            </a:r>
            <a:endParaRPr lang="pl-PL" sz="1200" b="1">
              <a:solidFill>
                <a:srgbClr val="CC3300"/>
              </a:solidFill>
            </a:endParaRPr>
          </a:p>
        </p:txBody>
      </p:sp>
      <p:pic>
        <p:nvPicPr>
          <p:cNvPr id="7185" name="Picture 17" descr="parad 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2819400" cy="1962150"/>
          </a:xfrm>
          <a:prstGeom prst="rect">
            <a:avLst/>
          </a:prstGeom>
          <a:noFill/>
          <a:ln w="1905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99CCFF">
                <a:gamma/>
                <a:shade val="36078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4724400" cy="457200"/>
          </a:xfrm>
          <a:prstGeom prst="rect">
            <a:avLst/>
          </a:prstGeom>
          <a:solidFill>
            <a:srgbClr val="D9F3F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6699"/>
                </a:solidFill>
              </a:rPr>
              <a:t>КРАСНАЯ ПЛОЩАДЬ</a:t>
            </a:r>
            <a:endParaRPr lang="pl-PL" b="1">
              <a:solidFill>
                <a:srgbClr val="336699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ECFF"/>
                </a:solidFill>
              </a:rPr>
              <a:t>Собор Василия Блаженного</a:t>
            </a:r>
            <a:endParaRPr lang="pl-PL" b="1">
              <a:solidFill>
                <a:srgbClr val="CCECFF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7200" y="2209800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Строительство храма началось в</a:t>
            </a:r>
            <a:r>
              <a:rPr lang="pl-PL" sz="1800" b="1">
                <a:solidFill>
                  <a:schemeClr val="bg1"/>
                </a:solidFill>
              </a:rPr>
              <a:t> 1555 году во славу русского оружия и в память всех, кто погиб на поле боя. Храм был построен на месте церкви Святой Троицы</a:t>
            </a:r>
            <a:r>
              <a:rPr lang="ru-RU" sz="1800" b="1">
                <a:solidFill>
                  <a:schemeClr val="bg1"/>
                </a:solidFill>
              </a:rPr>
              <a:t>.</a:t>
            </a:r>
            <a:r>
              <a:rPr lang="pl-PL" sz="1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202" name="Picture 10" descr="vas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3810000" cy="28575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066800" y="48768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Л</a:t>
            </a:r>
            <a:r>
              <a:rPr lang="pl-PL" sz="1800" b="1">
                <a:solidFill>
                  <a:schemeClr val="bg1"/>
                </a:solidFill>
              </a:rPr>
              <a:t>егенда</a:t>
            </a:r>
            <a:r>
              <a:rPr lang="ru-RU" sz="1800" b="1">
                <a:solidFill>
                  <a:schemeClr val="bg1"/>
                </a:solidFill>
              </a:rPr>
              <a:t> говорит</a:t>
            </a:r>
            <a:r>
              <a:rPr lang="pl-PL" sz="1800" b="1">
                <a:solidFill>
                  <a:schemeClr val="bg1"/>
                </a:solidFill>
              </a:rPr>
              <a:t>, что после того как Иван Грозный увидел построенную церковь, он приказал ослепить зодчих</a:t>
            </a:r>
            <a:r>
              <a:rPr lang="ru-RU" sz="1800" b="1">
                <a:solidFill>
                  <a:schemeClr val="bg1"/>
                </a:solidFill>
              </a:rPr>
              <a:t> (</a:t>
            </a:r>
            <a:r>
              <a:rPr lang="pl-PL" sz="1800" b="1">
                <a:solidFill>
                  <a:schemeClr val="bg1"/>
                </a:solidFill>
              </a:rPr>
              <a:t>Постника и Барму</a:t>
            </a:r>
            <a:r>
              <a:rPr lang="ru-RU" sz="1800" b="1">
                <a:solidFill>
                  <a:schemeClr val="bg1"/>
                </a:solidFill>
              </a:rPr>
              <a:t>)</a:t>
            </a:r>
            <a:r>
              <a:rPr lang="pl-PL" sz="1800" b="1">
                <a:solidFill>
                  <a:schemeClr val="bg1"/>
                </a:solidFill>
              </a:rPr>
              <a:t>, чтобы больше ни в одном месте не был построен храм, равный по красоте с Покровским собором.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>
                <a:gamma/>
                <a:shade val="46275"/>
                <a:invGamma/>
              </a:srgbClr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1981200" cy="457200"/>
          </a:xfrm>
          <a:prstGeom prst="rect">
            <a:avLst/>
          </a:prstGeom>
          <a:solidFill>
            <a:srgbClr val="FFC1C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6699"/>
                </a:solidFill>
              </a:rPr>
              <a:t>КРЕМЛЬ</a:t>
            </a:r>
            <a:endParaRPr lang="pl-PL" b="1">
              <a:solidFill>
                <a:srgbClr val="336699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495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CCECFF"/>
                </a:solidFill>
              </a:rPr>
              <a:t>Стоит посмотреть прекрасные соборы Кремля, Большой Кремлёвский дворец, </a:t>
            </a:r>
            <a:br>
              <a:rPr lang="ru-RU" sz="1800" b="1">
                <a:solidFill>
                  <a:srgbClr val="CCECFF"/>
                </a:solidFill>
              </a:rPr>
            </a:br>
            <a:r>
              <a:rPr lang="ru-RU" sz="1800" b="1">
                <a:solidFill>
                  <a:srgbClr val="CCECFF"/>
                </a:solidFill>
              </a:rPr>
              <a:t>Царь-пушку и Царь-колокол.</a:t>
            </a:r>
            <a:endParaRPr lang="pl-PL" sz="1800" b="1">
              <a:solidFill>
                <a:srgbClr val="CCECFF"/>
              </a:solidFill>
            </a:endParaRPr>
          </a:p>
        </p:txBody>
      </p:sp>
      <p:pic>
        <p:nvPicPr>
          <p:cNvPr id="9220" name="Picture 4" descr="carpus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092325" cy="1760538"/>
          </a:xfrm>
          <a:prstGeom prst="rect">
            <a:avLst/>
          </a:prstGeom>
          <a:noFill/>
          <a:ln w="1905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9221" name="Picture 5" descr="kolok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133600" cy="1887538"/>
          </a:xfrm>
          <a:prstGeom prst="rect">
            <a:avLst/>
          </a:prstGeom>
          <a:noFill/>
          <a:ln w="19050">
            <a:solidFill>
              <a:srgbClr val="FFFFDF"/>
            </a:solidFill>
            <a:miter lim="800000"/>
            <a:headEnd/>
            <a:tailEnd/>
          </a:ln>
        </p:spPr>
      </p:pic>
      <p:pic>
        <p:nvPicPr>
          <p:cNvPr id="9222" name="Picture 6" descr="kremldwori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3276600" cy="2614613"/>
          </a:xfrm>
          <a:prstGeom prst="rect">
            <a:avLst/>
          </a:prstGeom>
          <a:noFill/>
          <a:ln w="19050">
            <a:solidFill>
              <a:srgbClr val="FFFFDF"/>
            </a:solidFill>
            <a:miter lim="800000"/>
            <a:headEnd/>
            <a:tailEnd/>
          </a:ln>
        </p:spPr>
      </p:pic>
      <p:pic>
        <p:nvPicPr>
          <p:cNvPr id="9223" name="Picture 7" descr="uspenskijsob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362200"/>
            <a:ext cx="2057400" cy="2365375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3246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99"/>
                </a:solidFill>
              </a:rPr>
              <a:t>Царь</a:t>
            </a:r>
            <a:br>
              <a:rPr lang="ru-RU" sz="1200" b="1">
                <a:solidFill>
                  <a:srgbClr val="FFFF99"/>
                </a:solidFill>
              </a:rPr>
            </a:br>
            <a:r>
              <a:rPr lang="ru-RU" sz="1200" b="1">
                <a:solidFill>
                  <a:srgbClr val="FFFF99"/>
                </a:solidFill>
              </a:rPr>
              <a:t>-колокол</a:t>
            </a:r>
            <a:endParaRPr lang="pl-PL" sz="1200" b="1">
              <a:solidFill>
                <a:srgbClr val="FFFF99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770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24600" y="1371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99FF99"/>
                </a:solidFill>
              </a:rPr>
              <a:t>Царь-пушка</a:t>
            </a:r>
            <a:endParaRPr lang="pl-PL" sz="1200" b="1">
              <a:solidFill>
                <a:srgbClr val="99FF99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DF"/>
                </a:solidFill>
              </a:rPr>
              <a:t>Большой Кремлёвский дворец</a:t>
            </a:r>
            <a:endParaRPr lang="pl-PL" sz="1200" b="1">
              <a:solidFill>
                <a:srgbClr val="FFFFDF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191000" y="2362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99FF99"/>
                </a:solidFill>
              </a:rPr>
              <a:t>Успенский собор</a:t>
            </a:r>
            <a:endParaRPr lang="pl-PL" sz="1200" b="1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DF">
                <a:gamma/>
                <a:shade val="46275"/>
                <a:invGamma/>
              </a:srgbClr>
            </a:gs>
            <a:gs pos="100000">
              <a:srgbClr val="FFFF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495800" cy="457200"/>
          </a:xfrm>
          <a:prstGeom prst="rect">
            <a:avLst/>
          </a:prstGeom>
          <a:solidFill>
            <a:srgbClr val="FFFF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6699"/>
                </a:solidFill>
              </a:rPr>
              <a:t>ГЛАВНЫЕ УЛИЦЫ МОСКВЫ</a:t>
            </a:r>
            <a:endParaRPr lang="pl-PL" b="1">
              <a:solidFill>
                <a:srgbClr val="336699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3000" y="11430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FFDF"/>
                </a:solidFill>
              </a:rPr>
              <a:t>ТВЕРСКАЯ УЛИЦА</a:t>
            </a:r>
            <a:r>
              <a:rPr lang="ru-RU" sz="1800" b="1">
                <a:solidFill>
                  <a:srgbClr val="FFFFDF"/>
                </a:solidFill>
              </a:rPr>
              <a:t> – это главная улица Москвы.</a:t>
            </a:r>
            <a:endParaRPr lang="pl-PL" sz="1800" b="1">
              <a:solidFill>
                <a:srgbClr val="FFFFD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0000"/>
                </a:solidFill>
              </a:rPr>
              <a:t>Здесь много красивых больших магазинов, гостиниц и ресторанов.</a:t>
            </a:r>
            <a:endParaRPr lang="pl-PL" sz="1800" b="1">
              <a:solidFill>
                <a:srgbClr val="99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" y="4267200"/>
            <a:ext cx="2133600" cy="396875"/>
          </a:xfrm>
          <a:prstGeom prst="rect">
            <a:avLst/>
          </a:prstGeom>
          <a:solidFill>
            <a:srgbClr val="FFFF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808000"/>
                </a:solidFill>
              </a:rPr>
              <a:t>УЛИЦА АРБАТ</a:t>
            </a:r>
            <a:endParaRPr lang="pl-PL" sz="2000" b="1" u="sng">
              <a:solidFill>
                <a:srgbClr val="808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4724400"/>
            <a:ext cx="4800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0000"/>
                </a:solidFill>
              </a:rPr>
              <a:t>Здесь много старых домов. На Арбате встречаются молодые люди. Они поют песни, читают стихи, осматривают уличные выставки картин, отдыхают в кафе.</a:t>
            </a:r>
            <a:endParaRPr lang="pl-PL" sz="1800" b="1">
              <a:solidFill>
                <a:srgbClr val="990000"/>
              </a:solidFill>
            </a:endParaRPr>
          </a:p>
        </p:txBody>
      </p:sp>
      <p:pic>
        <p:nvPicPr>
          <p:cNvPr id="10249" name="Picture 9" descr="tvers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2514600" cy="17780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250" name="Picture 10" descr="arbat 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2971800" cy="2138363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0251" name="Picture 11" descr="г ецукылфо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81200"/>
            <a:ext cx="2743200" cy="19796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99CCFF">
                <a:gamma/>
                <a:shade val="46275"/>
                <a:invGamma/>
              </a:srgbClr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6699"/>
                </a:solidFill>
              </a:rPr>
              <a:t>МОСКОВСКОЕ МЕТРО</a:t>
            </a:r>
            <a:endParaRPr lang="pl-PL" b="1">
              <a:solidFill>
                <a:srgbClr val="336699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CCECFF"/>
                </a:solidFill>
              </a:rPr>
              <a:t>Количество станций  </a:t>
            </a:r>
            <a:r>
              <a:rPr lang="ru-RU" sz="1800" b="1">
                <a:solidFill>
                  <a:srgbClr val="CCECFF"/>
                </a:solidFill>
              </a:rPr>
              <a:t>метро – 170 </a:t>
            </a:r>
            <a:br>
              <a:rPr lang="ru-RU" sz="1800" b="1">
                <a:solidFill>
                  <a:srgbClr val="CCECFF"/>
                </a:solidFill>
              </a:rPr>
            </a:br>
            <a:r>
              <a:rPr lang="ru-RU" sz="1800" b="1">
                <a:solidFill>
                  <a:srgbClr val="CCECFF"/>
                </a:solidFill>
              </a:rPr>
              <a:t>Некоторые из них:</a:t>
            </a:r>
            <a:endParaRPr lang="pl-PL" sz="1800" b="1">
              <a:solidFill>
                <a:srgbClr val="CCECFF"/>
              </a:solidFill>
            </a:endParaRPr>
          </a:p>
        </p:txBody>
      </p:sp>
      <p:pic>
        <p:nvPicPr>
          <p:cNvPr id="11269" name="Picture 5" descr="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1963738" cy="2209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274" name="Picture 10" descr="arbatsk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2514600" cy="1758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05400" y="533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Арбатская</a:t>
            </a:r>
            <a:endParaRPr lang="pl-PL" sz="1200" b="1">
              <a:solidFill>
                <a:schemeClr val="bg1"/>
              </a:solidFill>
            </a:endParaRPr>
          </a:p>
        </p:txBody>
      </p:sp>
      <p:pic>
        <p:nvPicPr>
          <p:cNvPr id="11276" name="Picture 12" descr="bi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1219200" cy="758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277" name="Picture 13" descr="kijewska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2667000" cy="1876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286000" y="5791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Киевская</a:t>
            </a:r>
            <a:endParaRPr lang="pl-PL" sz="1200" b="1">
              <a:solidFill>
                <a:schemeClr val="bg1"/>
              </a:solidFill>
            </a:endParaRPr>
          </a:p>
        </p:txBody>
      </p:sp>
      <p:pic>
        <p:nvPicPr>
          <p:cNvPr id="11279" name="Picture 15" descr="m majakowska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776413" cy="2514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162800" y="4724400"/>
            <a:ext cx="1392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chemeClr val="bg1"/>
                </a:solidFill>
              </a:rPr>
              <a:t>Комсомольская</a:t>
            </a:r>
            <a:endParaRPr lang="pl-PL" sz="1200" b="1">
              <a:solidFill>
                <a:schemeClr val="bg1"/>
              </a:solidFill>
            </a:endParaRPr>
          </a:p>
        </p:txBody>
      </p:sp>
      <p:pic>
        <p:nvPicPr>
          <p:cNvPr id="11281" name="Picture 17" descr="taganskaja kalcewa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667000"/>
            <a:ext cx="2514600" cy="1758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8006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Таганская</a:t>
            </a:r>
            <a:endParaRPr lang="pl-PL" sz="1200" b="1">
              <a:solidFill>
                <a:schemeClr val="bg1"/>
              </a:solidFill>
            </a:endParaRPr>
          </a:p>
        </p:txBody>
      </p:sp>
      <p:pic>
        <p:nvPicPr>
          <p:cNvPr id="11283" name="Picture 19" descr="metr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648200"/>
            <a:ext cx="2514600" cy="1752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415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Projekt domyślny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xxx</dc:creator>
  <cp:lastModifiedBy>Филипп Зорин</cp:lastModifiedBy>
  <cp:revision>121</cp:revision>
  <dcterms:created xsi:type="dcterms:W3CDTF">2005-04-14T17:23:41Z</dcterms:created>
  <dcterms:modified xsi:type="dcterms:W3CDTF">2014-12-23T18:28:20Z</dcterms:modified>
</cp:coreProperties>
</file>