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6" r:id="rId2"/>
  </p:sldMasterIdLst>
  <p:sldIdLst>
    <p:sldId id="256" r:id="rId3"/>
    <p:sldId id="277" r:id="rId4"/>
    <p:sldId id="278" r:id="rId5"/>
    <p:sldId id="279" r:id="rId6"/>
    <p:sldId id="280" r:id="rId7"/>
    <p:sldId id="282" r:id="rId8"/>
    <p:sldId id="258" r:id="rId9"/>
    <p:sldId id="262" r:id="rId10"/>
    <p:sldId id="263" r:id="rId11"/>
    <p:sldId id="270" r:id="rId12"/>
    <p:sldId id="260" r:id="rId13"/>
    <p:sldId id="265" r:id="rId14"/>
    <p:sldId id="266" r:id="rId15"/>
    <p:sldId id="261" r:id="rId16"/>
    <p:sldId id="264" r:id="rId17"/>
    <p:sldId id="267" r:id="rId18"/>
    <p:sldId id="268" r:id="rId19"/>
    <p:sldId id="269" r:id="rId20"/>
    <p:sldId id="271" r:id="rId21"/>
    <p:sldId id="272" r:id="rId22"/>
    <p:sldId id="273" r:id="rId23"/>
    <p:sldId id="275" r:id="rId24"/>
    <p:sldId id="276" r:id="rId25"/>
    <p:sldId id="284" r:id="rId26"/>
    <p:sldId id="28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CC00"/>
    <a:srgbClr val="FF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DDA257-67F8-4549-986D-117723900754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162914-1D1C-41B1-BEAC-6854DA5A7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9A4EF-182F-4853-BB49-582A86299A30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28F31-BE6A-4819-9C6E-CC2AF91DB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73767-D6E2-4691-BB6E-952E6F46D1CC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084B5-FE49-4547-8E03-5819E7061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5B5B3-7A08-4B5A-93F9-B6598B5A0A19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E0EE8-F181-4A0E-91D1-AD630B1C2A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78ED0A-D830-4C4E-BE70-4A32E1314EF3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3B67B-4AED-46E6-ACA9-1F56D1241C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78953F-C1E9-485E-A92F-D99C81284619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43917-32D1-4A1B-B5ED-A788604A83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B73869-1C61-4445-918D-9036B91D1626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35739-D8E6-4C2E-9CE0-E8494A85B1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67E4D1-6224-4F91-8F40-8AE270A53AF3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AF693-18DD-4B13-A953-2E08697F4F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30FD97-E74A-40FF-B2B5-8379362F6864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942A9-BF4F-4650-AC7E-12B58C9719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878493-9DDE-4CC5-B639-16AE321B533C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504EF-D586-4C05-AA76-963560A9EA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CC4151-F664-49EB-BD7D-BF7485B8095C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394E9-C06D-4473-BDB2-8734F793A9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8030E-351D-4DFC-9419-170487744CD2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A11-61ED-4558-9C93-74D2C5FB0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BBC007-FA5F-4A21-A614-FB750AC5E8E6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FAB1B-9B79-4AAB-A63C-14E8B3139F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D0011E-F075-4497-AA0C-E685BAE551BD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E1066-5C0A-43E2-83B8-D09724FFF4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A1E9E1-F818-4C90-8A83-3DDEC1A095DF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2E6DC-6EB0-4517-8DD8-907B48DB18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887145-236C-4AC4-83F5-7A37C7E6675F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CA0F64-D7A6-49D6-B4D0-6E28F4D68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FD65D-AC4F-4EEB-9A65-E95C77C568A8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8627C-566B-4861-B1EB-C964F5B21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C5675-1365-4B73-B5FF-4D7EECCEF47E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8313-B73A-4625-814F-8AF5A75F0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E701-48FD-45E6-B50B-EE2005EAFE75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AA4AD-6C11-43FC-B582-E947B7A85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223109-5046-4898-B0C8-20732A02D8F4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26E118-4932-44F9-9919-EC850D3B7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CE2F1-6539-4DC1-BC5E-F15ADE00FF20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F34A-4220-4F5B-9EA3-795355979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584B06-A995-4226-B507-4B8929E97D32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B1BC88-2C14-4516-A9D3-D173F45A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B46FCC2-C016-4EE0-841F-5A9546EDC559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E260F27-01D1-49E3-B2E6-522168B84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0" r:id="rId2"/>
    <p:sldLayoutId id="2147483743" r:id="rId3"/>
    <p:sldLayoutId id="2147483729" r:id="rId4"/>
    <p:sldLayoutId id="2147483728" r:id="rId5"/>
    <p:sldLayoutId id="2147483727" r:id="rId6"/>
    <p:sldLayoutId id="2147483744" r:id="rId7"/>
    <p:sldLayoutId id="2147483726" r:id="rId8"/>
    <p:sldLayoutId id="2147483745" r:id="rId9"/>
    <p:sldLayoutId id="2147483725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A21F2C-E60C-4F29-AB88-A6CD5E54A51A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00C4A11-EDA3-4106-ABDE-48A6B743A9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3_%D0%B8%D1%8E%D0%BB%D1%8F" TargetMode="External"/><Relationship Id="rId13" Type="http://schemas.openxmlformats.org/officeDocument/2006/relationships/hyperlink" Target="https://ru.wikipedia.org/wiki/%D0%94%D0%BE%D0%BA%D1%82%D0%BE%D1%80_%D1%84%D0%B8%D0%BB%D0%BE%D1%81%D0%BE%D1%84%D0%B8%D0%B8" TargetMode="External"/><Relationship Id="rId3" Type="http://schemas.openxmlformats.org/officeDocument/2006/relationships/hyperlink" Target="https://ru.wikipedia.org/wiki/%D0%90%D0%B2%D1%81%D1%82%D1%80%D0%B8%D1%8F" TargetMode="External"/><Relationship Id="rId7" Type="http://schemas.openxmlformats.org/officeDocument/2006/relationships/hyperlink" Target="https://ru.wikipedia.org/wiki/%D0%92%D0%B5%D0%BD%D0%B0" TargetMode="External"/><Relationship Id="rId12" Type="http://schemas.openxmlformats.org/officeDocument/2006/relationships/hyperlink" Target="https://ru.wikipedia.org/wiki/%D0%9F%D1%80%D0%B0%D0%B6%D1%81%D0%BA%D0%B8%D0%B9_%D1%83%D0%BD%D0%B8%D0%B2%D0%B5%D1%80%D1%81%D0%B8%D1%82%D0%B5%D1%82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1859_%D0%B3%D0%BE%D0%B4" TargetMode="External"/><Relationship Id="rId11" Type="http://schemas.openxmlformats.org/officeDocument/2006/relationships/hyperlink" Target="https://ru.wikipedia.org/wiki/%D0%9C%D0%B0%D1%82%D0%B5%D0%BC%D0%B0%D1%82%D0%B8%D0%BA%D0%B0" TargetMode="External"/><Relationship Id="rId5" Type="http://schemas.openxmlformats.org/officeDocument/2006/relationships/hyperlink" Target="https://ru.wikipedia.org/wiki/10_%D0%B0%D0%B2%D0%B3%D1%83%D1%81%D1%82%D0%B0" TargetMode="External"/><Relationship Id="rId10" Type="http://schemas.openxmlformats.org/officeDocument/2006/relationships/hyperlink" Target="https://ru.wikipedia.org/wiki/%D0%A2%D0%B5%D1%80%D0%B5%D0%B7%D0%B8%D0%B5%D0%BD%D1%88%D1%82%D0%B0%D0%B4%D1%82_(%D0%BA%D0%BE%D0%BD%D1%86%D0%B5%D0%BD%D1%82%D1%80%D0%B0%D1%86%D0%B8%D0%BE%D0%BD%D0%BD%D1%8B%D0%B9_%D0%BB%D0%B0%D0%B3%D0%B5%D1%80%D1%8C)" TargetMode="External"/><Relationship Id="rId4" Type="http://schemas.openxmlformats.org/officeDocument/2006/relationships/hyperlink" Target="https://ru.wikipedia.org/wiki/%D0%9C%D0%B0%D1%82%D0%B5%D0%BC%D0%B0%D1%82%D0%B8%D0%BA" TargetMode="External"/><Relationship Id="rId9" Type="http://schemas.openxmlformats.org/officeDocument/2006/relationships/hyperlink" Target="https://ru.wikipedia.org/wiki/1942_%D0%B3%D0%BE%D0%B4" TargetMode="External"/><Relationship Id="rId14" Type="http://schemas.openxmlformats.org/officeDocument/2006/relationships/hyperlink" Target="https://ru.wikipedia.org/wiki/%D0%9F%D1%80%D0%BE%D1%84%D0%B5%D1%81%D1%81%D0%BE%D1%8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8478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>Вычисление площадей фигур на клетчатой бумаге. </a:t>
            </a:r>
            <a:br>
              <a:rPr lang="ru-RU" sz="4000" dirty="0" smtClean="0"/>
            </a:br>
            <a:r>
              <a:rPr lang="ru-RU" sz="4000" dirty="0" smtClean="0"/>
              <a:t>Формула Пика.</a:t>
            </a:r>
          </a:p>
        </p:txBody>
      </p:sp>
      <p:pic>
        <p:nvPicPr>
          <p:cNvPr id="1026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348880"/>
            <a:ext cx="2736304" cy="405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3960440" cy="3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олилиния 20"/>
          <p:cNvSpPr/>
          <p:nvPr/>
        </p:nvSpPr>
        <p:spPr>
          <a:xfrm>
            <a:off x="827584" y="836712"/>
            <a:ext cx="2088231" cy="2088232"/>
          </a:xfrm>
          <a:custGeom>
            <a:avLst/>
            <a:gdLst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1643074 w 1643074"/>
              <a:gd name="connsiteY2" fmla="*/ 1071570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571472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571472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571472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571472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403614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403614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  <a:gd name="connsiteX0" fmla="*/ 0 w 1643074"/>
              <a:gd name="connsiteY0" fmla="*/ 0 h 1071570"/>
              <a:gd name="connsiteX1" fmla="*/ 1643074 w 1643074"/>
              <a:gd name="connsiteY1" fmla="*/ 0 h 1071570"/>
              <a:gd name="connsiteX2" fmla="*/ 403614 w 1643074"/>
              <a:gd name="connsiteY2" fmla="*/ 500042 h 1071570"/>
              <a:gd name="connsiteX3" fmla="*/ 0 w 1643074"/>
              <a:gd name="connsiteY3" fmla="*/ 1071570 h 1071570"/>
              <a:gd name="connsiteX4" fmla="*/ 0 w 1643074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3074" h="1071570">
                <a:moveTo>
                  <a:pt x="0" y="0"/>
                </a:moveTo>
                <a:lnTo>
                  <a:pt x="1643074" y="0"/>
                </a:lnTo>
                <a:lnTo>
                  <a:pt x="403614" y="500042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7890" name="Group 26"/>
          <p:cNvGrpSpPr>
            <a:grpSpLocks/>
          </p:cNvGrpSpPr>
          <p:nvPr/>
        </p:nvGrpSpPr>
        <p:grpSpPr bwMode="auto">
          <a:xfrm>
            <a:off x="285750" y="285750"/>
            <a:ext cx="3733800" cy="3686175"/>
            <a:chOff x="288" y="480"/>
            <a:chExt cx="1728" cy="1698"/>
          </a:xfrm>
        </p:grpSpPr>
        <p:grpSp>
          <p:nvGrpSpPr>
            <p:cNvPr id="37913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3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37914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5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7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5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4071938" y="357188"/>
            <a:ext cx="4786312" cy="1323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</a:rPr>
              <a:t>Подсказка.</a:t>
            </a:r>
          </a:p>
          <a:p>
            <a:pPr>
              <a:defRPr/>
            </a:pPr>
            <a:r>
              <a:rPr lang="ru-RU" sz="2400" dirty="0"/>
              <a:t>Разделим многоугольник на части. Найдём площадь каждой части.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1331640" y="836712"/>
            <a:ext cx="25673" cy="998688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27584" y="1844824"/>
            <a:ext cx="503238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827584" y="1916832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</a:rPr>
              <a:t>S</a:t>
            </a:r>
            <a:r>
              <a:rPr lang="en-US" b="1" baseline="-25000" dirty="0">
                <a:latin typeface="Times New Roman" pitchFamily="18" charset="0"/>
              </a:rPr>
              <a:t>1</a:t>
            </a:r>
            <a:endParaRPr lang="ru-RU" b="1" baseline="-25000" dirty="0">
              <a:latin typeface="Times New Roman" pitchFamily="18" charset="0"/>
            </a:endParaRPr>
          </a:p>
        </p:txBody>
      </p:sp>
      <p:sp>
        <p:nvSpPr>
          <p:cNvPr id="28" name="TextBox 7"/>
          <p:cNvSpPr txBox="1">
            <a:spLocks noChangeArrowheads="1"/>
          </p:cNvSpPr>
          <p:nvPr/>
        </p:nvSpPr>
        <p:spPr bwMode="auto">
          <a:xfrm>
            <a:off x="1500188" y="785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18" charset="0"/>
              </a:rPr>
              <a:t>S</a:t>
            </a:r>
            <a:r>
              <a:rPr lang="ru-RU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827584" y="836712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</a:rPr>
              <a:t>S</a:t>
            </a:r>
            <a:r>
              <a:rPr lang="ru-RU" b="1" baseline="-25000" dirty="0">
                <a:latin typeface="Times New Roman" pitchFamily="18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71938" y="2571750"/>
            <a:ext cx="4572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+mn-lt"/>
              </a:rPr>
              <a:t>S=S</a:t>
            </a:r>
            <a:r>
              <a:rPr lang="en-US" sz="4800" baseline="-25000" dirty="0">
                <a:latin typeface="+mn-lt"/>
              </a:rPr>
              <a:t>1</a:t>
            </a:r>
            <a:r>
              <a:rPr lang="en-US" sz="4800" dirty="0">
                <a:latin typeface="+mn-lt"/>
              </a:rPr>
              <a:t>+S</a:t>
            </a:r>
            <a:r>
              <a:rPr lang="en-US" sz="4800" baseline="-25000" dirty="0">
                <a:latin typeface="+mn-lt"/>
              </a:rPr>
              <a:t>2</a:t>
            </a:r>
            <a:r>
              <a:rPr lang="en-US" sz="4800" dirty="0">
                <a:latin typeface="+mn-lt"/>
              </a:rPr>
              <a:t>+S</a:t>
            </a:r>
            <a:r>
              <a:rPr lang="en-US" sz="4800" baseline="-25000" dirty="0">
                <a:latin typeface="+mn-lt"/>
              </a:rPr>
              <a:t>3</a:t>
            </a:r>
            <a:endParaRPr lang="ru-RU" sz="4800" baseline="-25000" dirty="0">
              <a:latin typeface="+mn-lt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251520" y="4221088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Times New Roman" pitchFamily="18" charset="0"/>
              </a:rPr>
              <a:t>S=½</a:t>
            </a:r>
            <a:r>
              <a:rPr lang="en-US" sz="4800" dirty="0">
                <a:latin typeface="+mn-lt"/>
              </a:rPr>
              <a:t>∙</a:t>
            </a:r>
            <a:r>
              <a:rPr lang="ru-RU" sz="4800" dirty="0">
                <a:latin typeface="Times New Roman" pitchFamily="18" charset="0"/>
              </a:rPr>
              <a:t>1</a:t>
            </a:r>
            <a:r>
              <a:rPr lang="en-US" sz="4800" dirty="0" smtClean="0">
                <a:latin typeface="+mn-lt"/>
              </a:rPr>
              <a:t>∙</a:t>
            </a:r>
            <a:r>
              <a:rPr lang="en-US" sz="4800" dirty="0">
                <a:latin typeface="Times New Roman" pitchFamily="18" charset="0"/>
              </a:rPr>
              <a:t>4</a:t>
            </a:r>
            <a:r>
              <a:rPr lang="en-US" sz="4800" dirty="0" smtClean="0">
                <a:latin typeface="Times New Roman" pitchFamily="18" charset="0"/>
              </a:rPr>
              <a:t>+½</a:t>
            </a:r>
            <a:r>
              <a:rPr lang="en-US" sz="4800" dirty="0" smtClean="0">
                <a:latin typeface="+mn-lt"/>
              </a:rPr>
              <a:t>∙</a:t>
            </a:r>
            <a:r>
              <a:rPr lang="en-US" sz="4800" dirty="0" smtClean="0">
                <a:latin typeface="Times New Roman" pitchFamily="18" charset="0"/>
              </a:rPr>
              <a:t>2</a:t>
            </a:r>
            <a:r>
              <a:rPr lang="en-US" sz="4800" dirty="0" smtClean="0">
                <a:latin typeface="+mn-lt"/>
              </a:rPr>
              <a:t>∙</a:t>
            </a:r>
            <a:r>
              <a:rPr lang="en-US" sz="4800" dirty="0">
                <a:latin typeface="Times New Roman" pitchFamily="18" charset="0"/>
              </a:rPr>
              <a:t>3</a:t>
            </a:r>
            <a:r>
              <a:rPr lang="ru-RU" sz="4800" dirty="0" smtClean="0">
                <a:latin typeface="Times New Roman" pitchFamily="18" charset="0"/>
              </a:rPr>
              <a:t>+</a:t>
            </a:r>
            <a:r>
              <a:rPr lang="en-US" sz="4800" dirty="0" smtClean="0">
                <a:latin typeface="Times New Roman" pitchFamily="18" charset="0"/>
              </a:rPr>
              <a:t>2</a:t>
            </a:r>
            <a:r>
              <a:rPr lang="en-US" sz="4800" dirty="0" smtClean="0">
                <a:latin typeface="+mn-lt"/>
              </a:rPr>
              <a:t>∙</a:t>
            </a:r>
            <a:r>
              <a:rPr lang="ru-RU" sz="4800" dirty="0">
                <a:latin typeface="Times New Roman" pitchFamily="18" charset="0"/>
              </a:rPr>
              <a:t>1</a:t>
            </a:r>
            <a:endParaRPr lang="ru-RU" sz="4800" baseline="30000" dirty="0">
              <a:latin typeface="Times New Roman" pitchFamily="18" charset="0"/>
            </a:endParaRP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5214938" y="4143375"/>
            <a:ext cx="3643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Times New Roman" pitchFamily="18" charset="0"/>
              </a:rPr>
              <a:t>= 2+4</a:t>
            </a:r>
            <a:r>
              <a:rPr lang="ru-RU" sz="4800" dirty="0" smtClean="0">
                <a:latin typeface="Times New Roman" pitchFamily="18" charset="0"/>
              </a:rPr>
              <a:t>+</a:t>
            </a:r>
            <a:r>
              <a:rPr lang="en-US" sz="4800" dirty="0" smtClean="0">
                <a:latin typeface="Times New Roman" pitchFamily="18" charset="0"/>
              </a:rPr>
              <a:t>2</a:t>
            </a:r>
            <a:r>
              <a:rPr lang="ru-RU" sz="4800" dirty="0" smtClean="0">
                <a:latin typeface="Times New Roman" pitchFamily="18" charset="0"/>
              </a:rPr>
              <a:t>=</a:t>
            </a:r>
            <a:endParaRPr lang="ru-RU" sz="4800" baseline="-25000" dirty="0">
              <a:latin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308304" y="4149080"/>
            <a:ext cx="1928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Times New Roman" pitchFamily="18" charset="0"/>
              </a:rPr>
              <a:t>=</a:t>
            </a:r>
            <a:r>
              <a:rPr lang="en-US" sz="4800" dirty="0">
                <a:latin typeface="Times New Roman" pitchFamily="18" charset="0"/>
              </a:rPr>
              <a:t>8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</a:rPr>
              <a:t>см</a:t>
            </a:r>
            <a:r>
              <a:rPr lang="ru-RU" sz="4800" baseline="30000" dirty="0">
                <a:latin typeface="Times New Roman" pitchFamily="18" charset="0"/>
              </a:rPr>
              <a:t>2</a:t>
            </a:r>
            <a:endParaRPr lang="ru-RU" sz="4800" dirty="0"/>
          </a:p>
        </p:txBody>
      </p:sp>
      <p:sp>
        <p:nvSpPr>
          <p:cNvPr id="35" name="Левая фигурная скобка 34"/>
          <p:cNvSpPr/>
          <p:nvPr/>
        </p:nvSpPr>
        <p:spPr>
          <a:xfrm rot="16200000">
            <a:off x="1500188" y="4357687"/>
            <a:ext cx="357188" cy="135731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Левая фигурная скобка 35"/>
          <p:cNvSpPr/>
          <p:nvPr/>
        </p:nvSpPr>
        <p:spPr>
          <a:xfrm rot="16200000">
            <a:off x="3214688" y="4357687"/>
            <a:ext cx="357188" cy="135731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Левая фигурная скобка 36"/>
          <p:cNvSpPr/>
          <p:nvPr/>
        </p:nvSpPr>
        <p:spPr>
          <a:xfrm rot="16200000">
            <a:off x="4643438" y="4643437"/>
            <a:ext cx="285750" cy="7143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428750" y="5214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endParaRPr lang="ru-RU" sz="2800" b="1" baseline="-25000">
              <a:latin typeface="Times New Roman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143250" y="5214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500563" y="5214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929313" y="5143500"/>
            <a:ext cx="2357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Или так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43375" y="1857375"/>
            <a:ext cx="4572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+mn-lt"/>
              </a:rPr>
              <a:t>S=S</a:t>
            </a:r>
            <a:r>
              <a:rPr lang="en-US" sz="4800" baseline="-25000" dirty="0">
                <a:latin typeface="+mn-lt"/>
              </a:rPr>
              <a:t>1</a:t>
            </a:r>
            <a:r>
              <a:rPr lang="en-US" sz="4800" dirty="0">
                <a:latin typeface="+mn-lt"/>
              </a:rPr>
              <a:t>+S</a:t>
            </a:r>
            <a:r>
              <a:rPr lang="en-US" sz="4800" baseline="-25000" dirty="0">
                <a:latin typeface="+mn-lt"/>
              </a:rPr>
              <a:t>2</a:t>
            </a:r>
            <a:endParaRPr lang="ru-RU" sz="4800" baseline="-25000" dirty="0">
              <a:latin typeface="+mn-lt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828675" y="828675"/>
            <a:ext cx="502965" cy="1016149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323528" y="4221088"/>
            <a:ext cx="4143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Times New Roman" pitchFamily="18" charset="0"/>
              </a:rPr>
              <a:t>S=½</a:t>
            </a:r>
            <a:r>
              <a:rPr lang="en-US" sz="4800" dirty="0">
                <a:latin typeface="+mn-lt"/>
              </a:rPr>
              <a:t>∙</a:t>
            </a:r>
            <a:r>
              <a:rPr lang="ru-RU" sz="4800" dirty="0">
                <a:latin typeface="Times New Roman" pitchFamily="18" charset="0"/>
              </a:rPr>
              <a:t>1</a:t>
            </a:r>
            <a:r>
              <a:rPr lang="en-US" sz="4800" dirty="0" smtClean="0">
                <a:latin typeface="+mn-lt"/>
              </a:rPr>
              <a:t>∙</a:t>
            </a:r>
            <a:r>
              <a:rPr lang="en-US" sz="4800" dirty="0">
                <a:latin typeface="Times New Roman" pitchFamily="18" charset="0"/>
              </a:rPr>
              <a:t>4</a:t>
            </a:r>
            <a:r>
              <a:rPr lang="en-US" sz="4800" dirty="0" smtClean="0">
                <a:latin typeface="Times New Roman" pitchFamily="18" charset="0"/>
              </a:rPr>
              <a:t>+½</a:t>
            </a:r>
            <a:r>
              <a:rPr lang="en-US" sz="4800" dirty="0" smtClean="0">
                <a:latin typeface="+mn-lt"/>
              </a:rPr>
              <a:t>∙</a:t>
            </a:r>
            <a:r>
              <a:rPr lang="en-US" sz="4800" dirty="0" smtClean="0">
                <a:latin typeface="Times New Roman" pitchFamily="18" charset="0"/>
              </a:rPr>
              <a:t>2</a:t>
            </a:r>
            <a:r>
              <a:rPr lang="en-US" sz="4800" dirty="0" smtClean="0">
                <a:latin typeface="+mn-lt"/>
              </a:rPr>
              <a:t>∙</a:t>
            </a:r>
            <a:r>
              <a:rPr lang="ru-RU" sz="4800" dirty="0">
                <a:latin typeface="Times New Roman" pitchFamily="18" charset="0"/>
              </a:rPr>
              <a:t>4</a:t>
            </a:r>
            <a:endParaRPr lang="ru-RU" sz="4800" baseline="30000" dirty="0">
              <a:latin typeface="Times New Roman" pitchFamily="18" charset="0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4283968" y="4221088"/>
            <a:ext cx="1643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Times New Roman" pitchFamily="18" charset="0"/>
              </a:rPr>
              <a:t>=2</a:t>
            </a:r>
            <a:r>
              <a:rPr lang="ru-RU" sz="4800" dirty="0" smtClean="0">
                <a:latin typeface="Times New Roman" pitchFamily="18" charset="0"/>
              </a:rPr>
              <a:t>+</a:t>
            </a:r>
            <a:r>
              <a:rPr lang="en-US" sz="4800" dirty="0" smtClean="0">
                <a:latin typeface="Times New Roman" pitchFamily="18" charset="0"/>
              </a:rPr>
              <a:t>4</a:t>
            </a:r>
            <a:endParaRPr lang="ru-RU" sz="4800" dirty="0">
              <a:latin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652120" y="4149080"/>
            <a:ext cx="1928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Times New Roman" pitchFamily="18" charset="0"/>
              </a:rPr>
              <a:t>=6</a:t>
            </a:r>
            <a:r>
              <a:rPr lang="ru-RU" sz="4800" dirty="0" smtClean="0">
                <a:latin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</a:rPr>
              <a:t>см</a:t>
            </a:r>
            <a:r>
              <a:rPr lang="ru-RU" sz="4800" baseline="30000" dirty="0">
                <a:latin typeface="Times New Roman" pitchFamily="18" charset="0"/>
              </a:rPr>
              <a:t>2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4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22" presetClass="entr" presetSubtype="4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" presetClass="entr" presetSubtype="4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500"/>
                            </p:stCondLst>
                            <p:childTnLst>
                              <p:par>
                                <p:cTn id="17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000"/>
                            </p:stCondLst>
                            <p:childTnLst>
                              <p:par>
                                <p:cTn id="19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uiExpand="1"/>
      <p:bldP spid="27" grpId="1"/>
      <p:bldP spid="27" grpId="2"/>
      <p:bldP spid="28" grpId="0"/>
      <p:bldP spid="28" grpId="1"/>
      <p:bldP spid="28" grpId="2"/>
      <p:bldP spid="29" grpId="0"/>
      <p:bldP spid="29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5" grpId="0" animBg="1"/>
      <p:bldP spid="35" grpId="2" animBg="1"/>
      <p:bldP spid="36" grpId="0" animBg="1"/>
      <p:bldP spid="37" grpId="0" animBg="1"/>
      <p:bldP spid="38" grpId="0"/>
      <p:bldP spid="38" grpId="2"/>
      <p:bldP spid="39" grpId="0"/>
      <p:bldP spid="40" grpId="0"/>
      <p:bldP spid="41" grpId="0"/>
      <p:bldP spid="42" grpId="0"/>
      <p:bldP spid="45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ый треугольник 45"/>
          <p:cNvSpPr/>
          <p:nvPr/>
        </p:nvSpPr>
        <p:spPr>
          <a:xfrm>
            <a:off x="1187450" y="857250"/>
            <a:ext cx="500063" cy="2143125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ый треугольник 48"/>
          <p:cNvSpPr/>
          <p:nvPr/>
        </p:nvSpPr>
        <p:spPr>
          <a:xfrm rot="10800000" flipV="1">
            <a:off x="1701800" y="1920875"/>
            <a:ext cx="1584325" cy="1079500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ый треугольник 47"/>
          <p:cNvSpPr/>
          <p:nvPr/>
        </p:nvSpPr>
        <p:spPr>
          <a:xfrm rot="10800000">
            <a:off x="1223963" y="900113"/>
            <a:ext cx="2071687" cy="1071562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 rot="19380000">
            <a:off x="949325" y="628650"/>
            <a:ext cx="1911350" cy="2082800"/>
          </a:xfrm>
          <a:custGeom>
            <a:avLst/>
            <a:gdLst>
              <a:gd name="connsiteX0" fmla="*/ 0 w 2022337"/>
              <a:gd name="connsiteY0" fmla="*/ 2085494 h 2085494"/>
              <a:gd name="connsiteX1" fmla="*/ 1011169 w 2022337"/>
              <a:gd name="connsiteY1" fmla="*/ 0 h 2085494"/>
              <a:gd name="connsiteX2" fmla="*/ 2022337 w 2022337"/>
              <a:gd name="connsiteY2" fmla="*/ 2085494 h 2085494"/>
              <a:gd name="connsiteX3" fmla="*/ 0 w 2022337"/>
              <a:gd name="connsiteY3" fmla="*/ 2085494 h 2085494"/>
              <a:gd name="connsiteX0" fmla="*/ 0 w 1957428"/>
              <a:gd name="connsiteY0" fmla="*/ 1977030 h 2085494"/>
              <a:gd name="connsiteX1" fmla="*/ 946260 w 1957428"/>
              <a:gd name="connsiteY1" fmla="*/ 0 h 2085494"/>
              <a:gd name="connsiteX2" fmla="*/ 1957428 w 1957428"/>
              <a:gd name="connsiteY2" fmla="*/ 2085494 h 2085494"/>
              <a:gd name="connsiteX3" fmla="*/ 0 w 1957428"/>
              <a:gd name="connsiteY3" fmla="*/ 1977030 h 2085494"/>
              <a:gd name="connsiteX0" fmla="*/ 0 w 1957428"/>
              <a:gd name="connsiteY0" fmla="*/ 2033913 h 2142377"/>
              <a:gd name="connsiteX1" fmla="*/ 861596 w 1957428"/>
              <a:gd name="connsiteY1" fmla="*/ 0 h 2142377"/>
              <a:gd name="connsiteX2" fmla="*/ 1957428 w 1957428"/>
              <a:gd name="connsiteY2" fmla="*/ 2142377 h 2142377"/>
              <a:gd name="connsiteX3" fmla="*/ 0 w 1957428"/>
              <a:gd name="connsiteY3" fmla="*/ 2033913 h 2142377"/>
              <a:gd name="connsiteX0" fmla="*/ 0 w 1912700"/>
              <a:gd name="connsiteY0" fmla="*/ 2033913 h 2134214"/>
              <a:gd name="connsiteX1" fmla="*/ 861596 w 1912700"/>
              <a:gd name="connsiteY1" fmla="*/ 0 h 2134214"/>
              <a:gd name="connsiteX2" fmla="*/ 1912700 w 1912700"/>
              <a:gd name="connsiteY2" fmla="*/ 2134214 h 2134214"/>
              <a:gd name="connsiteX3" fmla="*/ 0 w 1912700"/>
              <a:gd name="connsiteY3" fmla="*/ 2033913 h 2134214"/>
              <a:gd name="connsiteX0" fmla="*/ 0 w 1912700"/>
              <a:gd name="connsiteY0" fmla="*/ 1984802 h 2085103"/>
              <a:gd name="connsiteX1" fmla="*/ 875968 w 1912700"/>
              <a:gd name="connsiteY1" fmla="*/ 0 h 2085103"/>
              <a:gd name="connsiteX2" fmla="*/ 1912700 w 1912700"/>
              <a:gd name="connsiteY2" fmla="*/ 2085103 h 2085103"/>
              <a:gd name="connsiteX3" fmla="*/ 0 w 1912700"/>
              <a:gd name="connsiteY3" fmla="*/ 1984802 h 2085103"/>
              <a:gd name="connsiteX0" fmla="*/ 0 w 1912700"/>
              <a:gd name="connsiteY0" fmla="*/ 1983629 h 2083930"/>
              <a:gd name="connsiteX1" fmla="*/ 848065 w 1912700"/>
              <a:gd name="connsiteY1" fmla="*/ 0 h 2083930"/>
              <a:gd name="connsiteX2" fmla="*/ 1912700 w 1912700"/>
              <a:gd name="connsiteY2" fmla="*/ 2083930 h 2083930"/>
              <a:gd name="connsiteX3" fmla="*/ 0 w 1912700"/>
              <a:gd name="connsiteY3" fmla="*/ 1983629 h 208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2700" h="2083930">
                <a:moveTo>
                  <a:pt x="0" y="1983629"/>
                </a:moveTo>
                <a:lnTo>
                  <a:pt x="848065" y="0"/>
                </a:lnTo>
                <a:lnTo>
                  <a:pt x="1912700" y="2083930"/>
                </a:lnTo>
                <a:lnTo>
                  <a:pt x="0" y="1983629"/>
                </a:ln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8917" name="Group 26"/>
          <p:cNvGrpSpPr>
            <a:grpSpLocks/>
          </p:cNvGrpSpPr>
          <p:nvPr/>
        </p:nvGrpSpPr>
        <p:grpSpPr bwMode="auto">
          <a:xfrm>
            <a:off x="642938" y="357188"/>
            <a:ext cx="3733800" cy="3686175"/>
            <a:chOff x="288" y="480"/>
            <a:chExt cx="1728" cy="1698"/>
          </a:xfrm>
        </p:grpSpPr>
        <p:grpSp>
          <p:nvGrpSpPr>
            <p:cNvPr id="38935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0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1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2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3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38936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28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9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1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3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4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7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5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5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429125" y="2357438"/>
            <a:ext cx="4286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latin typeface="Times New Roman" pitchFamily="18" charset="0"/>
              </a:rPr>
              <a:t>S=S</a:t>
            </a:r>
            <a:r>
              <a:rPr lang="ru-RU" sz="4800" baseline="-25000" dirty="0" err="1">
                <a:latin typeface="Times New Roman" pitchFamily="18" charset="0"/>
              </a:rPr>
              <a:t>кв</a:t>
            </a:r>
            <a:r>
              <a:rPr lang="en-US" sz="4800" dirty="0">
                <a:latin typeface="Times New Roman" pitchFamily="18" charset="0"/>
              </a:rPr>
              <a:t>-S</a:t>
            </a:r>
            <a:r>
              <a:rPr lang="en-US" sz="4800" baseline="-25000" dirty="0">
                <a:latin typeface="Times New Roman" pitchFamily="18" charset="0"/>
              </a:rPr>
              <a:t>1</a:t>
            </a:r>
            <a:r>
              <a:rPr lang="en-US" sz="4800" dirty="0">
                <a:latin typeface="Times New Roman" pitchFamily="18" charset="0"/>
              </a:rPr>
              <a:t>-S</a:t>
            </a:r>
            <a:r>
              <a:rPr lang="en-US" sz="4800" baseline="-25000" dirty="0">
                <a:latin typeface="Times New Roman" pitchFamily="18" charset="0"/>
              </a:rPr>
              <a:t>2</a:t>
            </a:r>
            <a:r>
              <a:rPr lang="en-US" sz="4800" dirty="0">
                <a:latin typeface="Times New Roman" pitchFamily="18" charset="0"/>
              </a:rPr>
              <a:t>-S</a:t>
            </a:r>
            <a:r>
              <a:rPr lang="en-US" sz="4800" baseline="-25000" dirty="0">
                <a:latin typeface="Times New Roman" pitchFamily="18" charset="0"/>
              </a:rPr>
              <a:t>3</a:t>
            </a:r>
            <a:endParaRPr lang="ru-RU" sz="4800" baseline="-25000" dirty="0">
              <a:latin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500313" y="228600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2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143000" y="228600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3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1785938" y="1571625"/>
            <a:ext cx="857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Times New Roman" pitchFamily="18" charset="0"/>
              </a:rPr>
              <a:t>S</a:t>
            </a:r>
            <a:endParaRPr lang="ru-RU" sz="3600" baseline="-25000">
              <a:latin typeface="Times New Roman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28625" y="4071938"/>
            <a:ext cx="164304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dirty="0">
                <a:latin typeface="Times New Roman" pitchFamily="18" charset="0"/>
              </a:rPr>
              <a:t>S=</a:t>
            </a:r>
            <a:r>
              <a:rPr lang="en-US" sz="4800" dirty="0">
                <a:latin typeface="+mn-lt"/>
              </a:rPr>
              <a:t>4∙</a:t>
            </a:r>
            <a:r>
              <a:rPr lang="en-US" sz="4800" dirty="0" smtClean="0">
                <a:latin typeface="+mn-lt"/>
              </a:rPr>
              <a:t>4</a:t>
            </a:r>
            <a:endParaRPr lang="ru-RU" sz="4800" dirty="0">
              <a:latin typeface="Times New Roman" pitchFamily="18" charset="0"/>
            </a:endParaRPr>
          </a:p>
        </p:txBody>
      </p:sp>
      <p:sp>
        <p:nvSpPr>
          <p:cNvPr id="57" name="Левая фигурная скобка 56"/>
          <p:cNvSpPr/>
          <p:nvPr/>
        </p:nvSpPr>
        <p:spPr>
          <a:xfrm rot="16200000">
            <a:off x="1428751" y="4572000"/>
            <a:ext cx="285750" cy="7143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Левая фигурная скобка 57"/>
          <p:cNvSpPr/>
          <p:nvPr/>
        </p:nvSpPr>
        <p:spPr>
          <a:xfrm rot="16200000">
            <a:off x="2714609" y="4286259"/>
            <a:ext cx="285750" cy="12858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Левая фигурная скобка 58"/>
          <p:cNvSpPr/>
          <p:nvPr/>
        </p:nvSpPr>
        <p:spPr>
          <a:xfrm rot="16200000">
            <a:off x="4357683" y="4357697"/>
            <a:ext cx="285750" cy="1143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Левая фигурная скобка 59"/>
          <p:cNvSpPr/>
          <p:nvPr/>
        </p:nvSpPr>
        <p:spPr>
          <a:xfrm rot="16200000">
            <a:off x="5857875" y="4214813"/>
            <a:ext cx="285750" cy="142875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214438" y="5143500"/>
            <a:ext cx="785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КВ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500313" y="5143500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endParaRPr lang="ru-RU" sz="2800" b="1" baseline="-25000">
              <a:latin typeface="Times New Roman" pitchFamily="18" charset="0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5643563" y="5143500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4071938" y="5143500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3143250" y="5500688"/>
            <a:ext cx="2071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</a:rPr>
              <a:t>=7 </a:t>
            </a:r>
            <a:r>
              <a:rPr lang="ru-RU" sz="4000">
                <a:latin typeface="Times New Roman" pitchFamily="18" charset="0"/>
              </a:rPr>
              <a:t>см</a:t>
            </a:r>
            <a:r>
              <a:rPr lang="ru-RU" sz="4000" baseline="30000">
                <a:latin typeface="Times New Roman" pitchFamily="18" charset="0"/>
              </a:rPr>
              <a:t>2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643438" y="285750"/>
            <a:ext cx="4071937" cy="954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</a:rPr>
              <a:t>Подсказка.</a:t>
            </a:r>
          </a:p>
          <a:p>
            <a:pPr>
              <a:defRPr/>
            </a:pPr>
            <a:r>
              <a:rPr lang="ru-RU" sz="2400" dirty="0"/>
              <a:t>Достроим до квадрата.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0063" y="5500688"/>
            <a:ext cx="27146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latin typeface="+mn-lt"/>
              </a:rPr>
              <a:t>=16-4-3-2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357438" y="8572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1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28794" y="4071942"/>
            <a:ext cx="17748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+mn-lt"/>
              </a:rPr>
              <a:t>-</a:t>
            </a:r>
            <a:r>
              <a:rPr lang="en-US" sz="4800" dirty="0" smtClean="0">
                <a:latin typeface="+mn-lt"/>
              </a:rPr>
              <a:t>½∙4∙2</a:t>
            </a:r>
            <a:endParaRPr lang="ru-RU" sz="4800" dirty="0"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571868" y="4071942"/>
            <a:ext cx="17748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+mn-lt"/>
              </a:rPr>
              <a:t>-</a:t>
            </a:r>
            <a:r>
              <a:rPr lang="en-US" sz="4800" dirty="0" smtClean="0">
                <a:latin typeface="+mn-lt"/>
              </a:rPr>
              <a:t>½∙3∙2</a:t>
            </a:r>
            <a:endParaRPr lang="ru-RU" sz="4800" dirty="0">
              <a:latin typeface="+mn-lt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214942" y="4071942"/>
            <a:ext cx="21226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+mn-lt"/>
              </a:rPr>
              <a:t>-½∙1∙4</a:t>
            </a:r>
            <a:r>
              <a:rPr lang="ru-RU" sz="4800" dirty="0" smtClean="0">
                <a:latin typeface="+mn-lt"/>
              </a:rPr>
              <a:t>=</a:t>
            </a:r>
            <a:endParaRPr lang="ru-RU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48" grpId="0" animBg="1"/>
      <p:bldP spid="50" grpId="0" uiExpand="1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/>
      <p:bldP spid="62" grpId="0"/>
      <p:bldP spid="63" grpId="0"/>
      <p:bldP spid="64" grpId="0"/>
      <p:bldP spid="65" grpId="1"/>
      <p:bldP spid="45" grpId="0" animBg="1"/>
      <p:bldP spid="55" grpId="0"/>
      <p:bldP spid="51" grpId="0"/>
      <p:bldP spid="47" grpId="0"/>
      <p:bldP spid="66" grpId="0"/>
      <p:bldP spid="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ый треугольник 22"/>
          <p:cNvSpPr/>
          <p:nvPr/>
        </p:nvSpPr>
        <p:spPr>
          <a:xfrm>
            <a:off x="1187450" y="2500313"/>
            <a:ext cx="2571750" cy="500062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rot="10800000" flipH="1">
            <a:off x="1187450" y="900113"/>
            <a:ext cx="2124075" cy="571500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rot="5460000" flipV="1">
            <a:off x="2483644" y="1656556"/>
            <a:ext cx="2124075" cy="576263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143000" y="857250"/>
            <a:ext cx="2663825" cy="2143125"/>
          </a:xfrm>
          <a:custGeom>
            <a:avLst/>
            <a:gdLst>
              <a:gd name="connsiteX0" fmla="*/ 0 w 1643074"/>
              <a:gd name="connsiteY0" fmla="*/ 1643074 h 1643074"/>
              <a:gd name="connsiteX1" fmla="*/ 410769 w 1643074"/>
              <a:gd name="connsiteY1" fmla="*/ 0 h 1643074"/>
              <a:gd name="connsiteX2" fmla="*/ 1232306 w 1643074"/>
              <a:gd name="connsiteY2" fmla="*/ 0 h 1643074"/>
              <a:gd name="connsiteX3" fmla="*/ 1643074 w 1643074"/>
              <a:gd name="connsiteY3" fmla="*/ 1643074 h 1643074"/>
              <a:gd name="connsiteX4" fmla="*/ 0 w 1643074"/>
              <a:gd name="connsiteY4" fmla="*/ 1643074 h 1643074"/>
              <a:gd name="connsiteX0" fmla="*/ 0 w 1643074"/>
              <a:gd name="connsiteY0" fmla="*/ 1643074 h 2143116"/>
              <a:gd name="connsiteX1" fmla="*/ 410769 w 1643074"/>
              <a:gd name="connsiteY1" fmla="*/ 0 h 2143116"/>
              <a:gd name="connsiteX2" fmla="*/ 1232306 w 1643074"/>
              <a:gd name="connsiteY2" fmla="*/ 0 h 2143116"/>
              <a:gd name="connsiteX3" fmla="*/ 1643074 w 1643074"/>
              <a:gd name="connsiteY3" fmla="*/ 2143116 h 2143116"/>
              <a:gd name="connsiteX4" fmla="*/ 0 w 1643074"/>
              <a:gd name="connsiteY4" fmla="*/ 1643074 h 2143116"/>
              <a:gd name="connsiteX0" fmla="*/ 0 w 1643074"/>
              <a:gd name="connsiteY0" fmla="*/ 1643074 h 2143116"/>
              <a:gd name="connsiteX1" fmla="*/ 410769 w 1643074"/>
              <a:gd name="connsiteY1" fmla="*/ 0 h 2143116"/>
              <a:gd name="connsiteX2" fmla="*/ 1232306 w 1643074"/>
              <a:gd name="connsiteY2" fmla="*/ 0 h 2143116"/>
              <a:gd name="connsiteX3" fmla="*/ 1643074 w 1643074"/>
              <a:gd name="connsiteY3" fmla="*/ 2143116 h 2143116"/>
              <a:gd name="connsiteX4" fmla="*/ 0 w 1643074"/>
              <a:gd name="connsiteY4" fmla="*/ 1643074 h 2143116"/>
              <a:gd name="connsiteX0" fmla="*/ 0 w 2160968"/>
              <a:gd name="connsiteY0" fmla="*/ 1643074 h 2143116"/>
              <a:gd name="connsiteX1" fmla="*/ 410769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53515 w 2160968"/>
              <a:gd name="connsiteY1" fmla="*/ 57148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12" h="2143116">
                <a:moveTo>
                  <a:pt x="0" y="1643074"/>
                </a:moveTo>
                <a:lnTo>
                  <a:pt x="53515" y="571480"/>
                </a:lnTo>
                <a:lnTo>
                  <a:pt x="2160968" y="0"/>
                </a:lnTo>
                <a:lnTo>
                  <a:pt x="2714612" y="2143116"/>
                </a:lnTo>
                <a:lnTo>
                  <a:pt x="0" y="1643074"/>
                </a:lnTo>
                <a:close/>
              </a:path>
            </a:pathLst>
          </a:custGeom>
          <a:solidFill>
            <a:srgbClr val="FFFF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39941" name="Group 26"/>
          <p:cNvGrpSpPr>
            <a:grpSpLocks/>
          </p:cNvGrpSpPr>
          <p:nvPr/>
        </p:nvGrpSpPr>
        <p:grpSpPr bwMode="auto">
          <a:xfrm>
            <a:off x="647700" y="357188"/>
            <a:ext cx="3733800" cy="3686175"/>
            <a:chOff x="288" y="480"/>
            <a:chExt cx="1728" cy="1698"/>
          </a:xfrm>
        </p:grpSpPr>
        <p:grpSp>
          <p:nvGrpSpPr>
            <p:cNvPr id="39959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3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39960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5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7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5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32774" name="TextBox 25"/>
          <p:cNvSpPr txBox="1">
            <a:spLocks noChangeArrowheads="1"/>
          </p:cNvSpPr>
          <p:nvPr/>
        </p:nvSpPr>
        <p:spPr bwMode="auto">
          <a:xfrm>
            <a:off x="2143125" y="1571625"/>
            <a:ext cx="857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Times New Roman" pitchFamily="18" charset="0"/>
              </a:rPr>
              <a:t>S</a:t>
            </a:r>
            <a:endParaRPr lang="ru-RU" sz="3600" baseline="-25000">
              <a:latin typeface="Times New Roman" pitchFamily="18" charset="0"/>
            </a:endParaRPr>
          </a:p>
        </p:txBody>
      </p:sp>
      <p:sp>
        <p:nvSpPr>
          <p:cNvPr id="32775" name="TextBox 26"/>
          <p:cNvSpPr txBox="1">
            <a:spLocks noChangeArrowheads="1"/>
          </p:cNvSpPr>
          <p:nvPr/>
        </p:nvSpPr>
        <p:spPr bwMode="auto">
          <a:xfrm>
            <a:off x="1285875" y="785813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1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32776" name="TextBox 27"/>
          <p:cNvSpPr txBox="1">
            <a:spLocks noChangeArrowheads="1"/>
          </p:cNvSpPr>
          <p:nvPr/>
        </p:nvSpPr>
        <p:spPr bwMode="auto">
          <a:xfrm>
            <a:off x="3429000" y="8572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32777" name="TextBox 28"/>
          <p:cNvSpPr txBox="1">
            <a:spLocks noChangeArrowheads="1"/>
          </p:cNvSpPr>
          <p:nvPr/>
        </p:nvSpPr>
        <p:spPr bwMode="auto">
          <a:xfrm>
            <a:off x="1285875" y="242887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3</a:t>
            </a:r>
          </a:p>
        </p:txBody>
      </p:sp>
      <p:sp>
        <p:nvSpPr>
          <p:cNvPr id="32778" name="TextBox 29"/>
          <p:cNvSpPr txBox="1">
            <a:spLocks noChangeArrowheads="1"/>
          </p:cNvSpPr>
          <p:nvPr/>
        </p:nvSpPr>
        <p:spPr bwMode="auto">
          <a:xfrm>
            <a:off x="4429125" y="2500313"/>
            <a:ext cx="4286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Times New Roman" pitchFamily="18" charset="0"/>
              </a:rPr>
              <a:t>S=S</a:t>
            </a:r>
            <a:r>
              <a:rPr lang="ru-RU" sz="4800" baseline="-25000">
                <a:latin typeface="Times New Roman" pitchFamily="18" charset="0"/>
              </a:rPr>
              <a:t>пр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1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2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3</a:t>
            </a:r>
            <a:endParaRPr lang="ru-RU" sz="4800" baseline="-25000">
              <a:latin typeface="Times New Roman" pitchFamily="18" charset="0"/>
            </a:endParaRPr>
          </a:p>
        </p:txBody>
      </p:sp>
      <p:sp>
        <p:nvSpPr>
          <p:cNvPr id="32779" name="TextBox 30"/>
          <p:cNvSpPr txBox="1">
            <a:spLocks noChangeArrowheads="1"/>
          </p:cNvSpPr>
          <p:nvPr/>
        </p:nvSpPr>
        <p:spPr bwMode="auto">
          <a:xfrm>
            <a:off x="428625" y="4071938"/>
            <a:ext cx="7143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+mn-lt"/>
              </a:rPr>
              <a:t>S=4∙</a:t>
            </a:r>
            <a:r>
              <a:rPr lang="ru-RU" sz="4800" dirty="0">
                <a:latin typeface="+mn-lt"/>
              </a:rPr>
              <a:t>5</a:t>
            </a:r>
            <a:r>
              <a:rPr lang="en-US" sz="4800" dirty="0">
                <a:latin typeface="+mn-lt"/>
              </a:rPr>
              <a:t>-½∙4∙</a:t>
            </a:r>
            <a:r>
              <a:rPr lang="ru-RU" sz="4800" dirty="0">
                <a:latin typeface="+mn-lt"/>
              </a:rPr>
              <a:t>1</a:t>
            </a:r>
            <a:r>
              <a:rPr lang="en-US" sz="4800" dirty="0">
                <a:latin typeface="+mn-lt"/>
              </a:rPr>
              <a:t>-½∙</a:t>
            </a:r>
            <a:r>
              <a:rPr lang="ru-RU" sz="4800" dirty="0">
                <a:latin typeface="+mn-lt"/>
              </a:rPr>
              <a:t>4</a:t>
            </a:r>
            <a:r>
              <a:rPr lang="en-US" sz="4800" dirty="0">
                <a:latin typeface="+mn-lt"/>
              </a:rPr>
              <a:t>∙</a:t>
            </a:r>
            <a:r>
              <a:rPr lang="ru-RU" sz="4800" dirty="0">
                <a:latin typeface="+mn-lt"/>
              </a:rPr>
              <a:t>1</a:t>
            </a:r>
            <a:r>
              <a:rPr lang="en-US" sz="4800" dirty="0">
                <a:latin typeface="+mn-lt"/>
              </a:rPr>
              <a:t>- ½∙1∙</a:t>
            </a:r>
            <a:r>
              <a:rPr lang="ru-RU" sz="4800" dirty="0">
                <a:latin typeface="+mn-lt"/>
              </a:rPr>
              <a:t>5=</a:t>
            </a:r>
          </a:p>
        </p:txBody>
      </p:sp>
      <p:sp>
        <p:nvSpPr>
          <p:cNvPr id="32" name="Левая фигурная скобка 31"/>
          <p:cNvSpPr/>
          <p:nvPr/>
        </p:nvSpPr>
        <p:spPr>
          <a:xfrm rot="16200000">
            <a:off x="1428751" y="4572000"/>
            <a:ext cx="285750" cy="7143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Левая фигурная скобка 32"/>
          <p:cNvSpPr/>
          <p:nvPr/>
        </p:nvSpPr>
        <p:spPr>
          <a:xfrm rot="16200000">
            <a:off x="2607469" y="4321969"/>
            <a:ext cx="285750" cy="1214438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Левая фигурная скобка 33"/>
          <p:cNvSpPr/>
          <p:nvPr/>
        </p:nvSpPr>
        <p:spPr>
          <a:xfrm rot="16200000">
            <a:off x="4107657" y="4250531"/>
            <a:ext cx="285750" cy="135731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Левая фигурная скобка 34"/>
          <p:cNvSpPr/>
          <p:nvPr/>
        </p:nvSpPr>
        <p:spPr>
          <a:xfrm rot="16200000">
            <a:off x="5893594" y="4250532"/>
            <a:ext cx="285750" cy="135731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TextBox 35"/>
          <p:cNvSpPr txBox="1">
            <a:spLocks noChangeArrowheads="1"/>
          </p:cNvSpPr>
          <p:nvPr/>
        </p:nvSpPr>
        <p:spPr bwMode="auto">
          <a:xfrm>
            <a:off x="1214438" y="5143500"/>
            <a:ext cx="785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КВ</a:t>
            </a:r>
          </a:p>
        </p:txBody>
      </p:sp>
      <p:sp>
        <p:nvSpPr>
          <p:cNvPr id="32785" name="TextBox 36"/>
          <p:cNvSpPr txBox="1">
            <a:spLocks noChangeArrowheads="1"/>
          </p:cNvSpPr>
          <p:nvPr/>
        </p:nvSpPr>
        <p:spPr bwMode="auto">
          <a:xfrm>
            <a:off x="3857625" y="5143500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32786" name="TextBox 37"/>
          <p:cNvSpPr txBox="1">
            <a:spLocks noChangeArrowheads="1"/>
          </p:cNvSpPr>
          <p:nvPr/>
        </p:nvSpPr>
        <p:spPr bwMode="auto">
          <a:xfrm>
            <a:off x="5857875" y="5214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32787" name="TextBox 38"/>
          <p:cNvSpPr txBox="1">
            <a:spLocks noChangeArrowheads="1"/>
          </p:cNvSpPr>
          <p:nvPr/>
        </p:nvSpPr>
        <p:spPr bwMode="auto">
          <a:xfrm>
            <a:off x="2500313" y="5143500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endParaRPr lang="ru-RU" sz="2800" b="1" baseline="-25000">
              <a:latin typeface="Times New Roman" pitchFamily="18" charset="0"/>
            </a:endParaRPr>
          </a:p>
        </p:txBody>
      </p:sp>
      <p:sp>
        <p:nvSpPr>
          <p:cNvPr id="32788" name="TextBox 39"/>
          <p:cNvSpPr txBox="1">
            <a:spLocks noChangeArrowheads="1"/>
          </p:cNvSpPr>
          <p:nvPr/>
        </p:nvSpPr>
        <p:spPr bwMode="auto">
          <a:xfrm>
            <a:off x="3429000" y="5643563"/>
            <a:ext cx="2428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</a:rPr>
              <a:t>=13,5</a:t>
            </a:r>
            <a:r>
              <a:rPr lang="ru-RU" sz="4000">
                <a:latin typeface="Times New Roman" pitchFamily="18" charset="0"/>
              </a:rPr>
              <a:t>см</a:t>
            </a:r>
            <a:r>
              <a:rPr lang="ru-RU" sz="4000" baseline="30000">
                <a:latin typeface="Times New Roman" pitchFamily="18" charset="0"/>
              </a:rPr>
              <a:t>2</a:t>
            </a:r>
            <a:endParaRPr lang="ru-RU" sz="4800" baseline="30000">
              <a:latin typeface="Times New Roman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500563" y="285750"/>
            <a:ext cx="4214812" cy="15700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</a:rPr>
              <a:t>Подсказка.</a:t>
            </a:r>
          </a:p>
          <a:p>
            <a:pPr>
              <a:defRPr/>
            </a:pPr>
            <a:r>
              <a:rPr lang="ru-RU" sz="3200" dirty="0"/>
              <a:t>Достроим до прямоугольника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57188" y="5643563"/>
            <a:ext cx="32861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latin typeface="+mn-lt"/>
              </a:rPr>
              <a:t>=20-2-2-2,5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4" grpId="0" animBg="1"/>
      <p:bldP spid="32774" grpId="0"/>
      <p:bldP spid="32775" grpId="0"/>
      <p:bldP spid="32776" grpId="0"/>
      <p:bldP spid="32777" grpId="0"/>
      <p:bldP spid="32778" grpId="0"/>
      <p:bldP spid="32779" grpId="0" uiExpand="1"/>
      <p:bldP spid="32" grpId="0" animBg="1"/>
      <p:bldP spid="33" grpId="0" animBg="1"/>
      <p:bldP spid="34" grpId="0" animBg="1"/>
      <p:bldP spid="35" grpId="0" animBg="1"/>
      <p:bldP spid="32784" grpId="0"/>
      <p:bldP spid="32785" grpId="0"/>
      <p:bldP spid="32786" grpId="0"/>
      <p:bldP spid="32787" grpId="0"/>
      <p:bldP spid="32788" grpId="0"/>
      <p:bldP spid="41" grpId="0" animBg="1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1143000" y="857250"/>
            <a:ext cx="571500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>
            <a:off x="1143000" y="2500313"/>
            <a:ext cx="2643188" cy="1000125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ый треугольник 40"/>
          <p:cNvSpPr/>
          <p:nvPr/>
        </p:nvSpPr>
        <p:spPr>
          <a:xfrm rot="5400000">
            <a:off x="892968" y="1678782"/>
            <a:ext cx="1071563" cy="571500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rot="10800000" flipH="1">
            <a:off x="1714500" y="857250"/>
            <a:ext cx="1571625" cy="571500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rot="5400000" flipV="1">
            <a:off x="2199482" y="1872456"/>
            <a:ext cx="2643188" cy="612775"/>
          </a:xfrm>
          <a:prstGeom prst="rtTriangl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143000" y="857250"/>
            <a:ext cx="2663825" cy="2643188"/>
          </a:xfrm>
          <a:custGeom>
            <a:avLst/>
            <a:gdLst>
              <a:gd name="connsiteX0" fmla="*/ 0 w 1643074"/>
              <a:gd name="connsiteY0" fmla="*/ 1643074 h 1643074"/>
              <a:gd name="connsiteX1" fmla="*/ 410769 w 1643074"/>
              <a:gd name="connsiteY1" fmla="*/ 0 h 1643074"/>
              <a:gd name="connsiteX2" fmla="*/ 1232306 w 1643074"/>
              <a:gd name="connsiteY2" fmla="*/ 0 h 1643074"/>
              <a:gd name="connsiteX3" fmla="*/ 1643074 w 1643074"/>
              <a:gd name="connsiteY3" fmla="*/ 1643074 h 1643074"/>
              <a:gd name="connsiteX4" fmla="*/ 0 w 1643074"/>
              <a:gd name="connsiteY4" fmla="*/ 1643074 h 1643074"/>
              <a:gd name="connsiteX0" fmla="*/ 0 w 1643074"/>
              <a:gd name="connsiteY0" fmla="*/ 1643074 h 2143116"/>
              <a:gd name="connsiteX1" fmla="*/ 410769 w 1643074"/>
              <a:gd name="connsiteY1" fmla="*/ 0 h 2143116"/>
              <a:gd name="connsiteX2" fmla="*/ 1232306 w 1643074"/>
              <a:gd name="connsiteY2" fmla="*/ 0 h 2143116"/>
              <a:gd name="connsiteX3" fmla="*/ 1643074 w 1643074"/>
              <a:gd name="connsiteY3" fmla="*/ 2143116 h 2143116"/>
              <a:gd name="connsiteX4" fmla="*/ 0 w 1643074"/>
              <a:gd name="connsiteY4" fmla="*/ 1643074 h 2143116"/>
              <a:gd name="connsiteX0" fmla="*/ 0 w 1643074"/>
              <a:gd name="connsiteY0" fmla="*/ 1643074 h 2143116"/>
              <a:gd name="connsiteX1" fmla="*/ 410769 w 1643074"/>
              <a:gd name="connsiteY1" fmla="*/ 0 h 2143116"/>
              <a:gd name="connsiteX2" fmla="*/ 1232306 w 1643074"/>
              <a:gd name="connsiteY2" fmla="*/ 0 h 2143116"/>
              <a:gd name="connsiteX3" fmla="*/ 1643074 w 1643074"/>
              <a:gd name="connsiteY3" fmla="*/ 2143116 h 2143116"/>
              <a:gd name="connsiteX4" fmla="*/ 0 w 1643074"/>
              <a:gd name="connsiteY4" fmla="*/ 1643074 h 2143116"/>
              <a:gd name="connsiteX0" fmla="*/ 0 w 2160968"/>
              <a:gd name="connsiteY0" fmla="*/ 1643074 h 2143116"/>
              <a:gd name="connsiteX1" fmla="*/ 410769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625051 w 2160968"/>
              <a:gd name="connsiteY1" fmla="*/ 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160968"/>
              <a:gd name="connsiteY0" fmla="*/ 1643074 h 2143116"/>
              <a:gd name="connsiteX1" fmla="*/ 53515 w 2160968"/>
              <a:gd name="connsiteY1" fmla="*/ 571480 h 2143116"/>
              <a:gd name="connsiteX2" fmla="*/ 2160968 w 2160968"/>
              <a:gd name="connsiteY2" fmla="*/ 0 h 2143116"/>
              <a:gd name="connsiteX3" fmla="*/ 1643074 w 2160968"/>
              <a:gd name="connsiteY3" fmla="*/ 2143116 h 2143116"/>
              <a:gd name="connsiteX4" fmla="*/ 0 w 2160968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3515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143116"/>
              <a:gd name="connsiteX1" fmla="*/ 563049 w 2714612"/>
              <a:gd name="connsiteY1" fmla="*/ 571480 h 2143116"/>
              <a:gd name="connsiteX2" fmla="*/ 2160968 w 2714612"/>
              <a:gd name="connsiteY2" fmla="*/ 0 h 2143116"/>
              <a:gd name="connsiteX3" fmla="*/ 2714612 w 2714612"/>
              <a:gd name="connsiteY3" fmla="*/ 2143116 h 2143116"/>
              <a:gd name="connsiteX4" fmla="*/ 0 w 2714612"/>
              <a:gd name="connsiteY4" fmla="*/ 1643074 h 2143116"/>
              <a:gd name="connsiteX0" fmla="*/ 0 w 2714612"/>
              <a:gd name="connsiteY0" fmla="*/ 1643074 h 2643158"/>
              <a:gd name="connsiteX1" fmla="*/ 563049 w 2714612"/>
              <a:gd name="connsiteY1" fmla="*/ 571480 h 2643158"/>
              <a:gd name="connsiteX2" fmla="*/ 2160968 w 2714612"/>
              <a:gd name="connsiteY2" fmla="*/ 0 h 2643158"/>
              <a:gd name="connsiteX3" fmla="*/ 2714612 w 2714612"/>
              <a:gd name="connsiteY3" fmla="*/ 2643158 h 2643158"/>
              <a:gd name="connsiteX4" fmla="*/ 0 w 2714612"/>
              <a:gd name="connsiteY4" fmla="*/ 1643074 h 26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12" h="2643158">
                <a:moveTo>
                  <a:pt x="0" y="1643074"/>
                </a:moveTo>
                <a:lnTo>
                  <a:pt x="563049" y="571480"/>
                </a:lnTo>
                <a:lnTo>
                  <a:pt x="2160968" y="0"/>
                </a:lnTo>
                <a:lnTo>
                  <a:pt x="2714612" y="2643158"/>
                </a:lnTo>
                <a:lnTo>
                  <a:pt x="0" y="1643074"/>
                </a:lnTo>
                <a:close/>
              </a:path>
            </a:pathLst>
          </a:custGeom>
          <a:solidFill>
            <a:srgbClr val="FFFF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40967" name="Group 26"/>
          <p:cNvGrpSpPr>
            <a:grpSpLocks/>
          </p:cNvGrpSpPr>
          <p:nvPr/>
        </p:nvGrpSpPr>
        <p:grpSpPr bwMode="auto">
          <a:xfrm>
            <a:off x="642938" y="357188"/>
            <a:ext cx="3733800" cy="3686175"/>
            <a:chOff x="288" y="480"/>
            <a:chExt cx="1728" cy="1698"/>
          </a:xfrm>
        </p:grpSpPr>
        <p:grpSp>
          <p:nvGrpSpPr>
            <p:cNvPr id="40991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3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0992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5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7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accent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5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143125" y="1571625"/>
            <a:ext cx="857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Times New Roman" pitchFamily="18" charset="0"/>
              </a:rPr>
              <a:t>S</a:t>
            </a:r>
            <a:endParaRPr lang="ru-RU" sz="3600" baseline="-25000">
              <a:latin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785938" y="785813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1</a:t>
            </a:r>
            <a:endParaRPr lang="ru-RU" sz="2800" baseline="-25000">
              <a:latin typeface="Times New Roman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357563" y="8572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285875" y="271462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3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214813" y="1785938"/>
            <a:ext cx="4714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Times New Roman" pitchFamily="18" charset="0"/>
              </a:rPr>
              <a:t>S=S</a:t>
            </a:r>
            <a:r>
              <a:rPr lang="ru-RU" sz="4800" baseline="-25000">
                <a:latin typeface="Times New Roman" pitchFamily="18" charset="0"/>
              </a:rPr>
              <a:t>кв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1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2</a:t>
            </a:r>
            <a:r>
              <a:rPr lang="en-US" sz="4800">
                <a:latin typeface="Times New Roman" pitchFamily="18" charset="0"/>
              </a:rPr>
              <a:t>-S</a:t>
            </a:r>
            <a:r>
              <a:rPr lang="en-US" sz="4800" baseline="-25000">
                <a:latin typeface="Times New Roman" pitchFamily="18" charset="0"/>
              </a:rPr>
              <a:t>3</a:t>
            </a:r>
            <a:r>
              <a:rPr lang="ru-RU" sz="4800">
                <a:latin typeface="Times New Roman" pitchFamily="18" charset="0"/>
              </a:rPr>
              <a:t>-</a:t>
            </a:r>
            <a:r>
              <a:rPr lang="en-US" sz="4800">
                <a:latin typeface="Times New Roman" pitchFamily="18" charset="0"/>
              </a:rPr>
              <a:t>S</a:t>
            </a:r>
            <a:r>
              <a:rPr lang="ru-RU" sz="4800" baseline="-25000">
                <a:latin typeface="Times New Roman" pitchFamily="18" charset="0"/>
              </a:rPr>
              <a:t>4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28625" y="4071938"/>
            <a:ext cx="842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Times New Roman" pitchFamily="18" charset="0"/>
              </a:rPr>
              <a:t>S=</a:t>
            </a:r>
            <a:r>
              <a:rPr lang="ru-RU" sz="4000">
                <a:latin typeface="Times New Roman" pitchFamily="18" charset="0"/>
              </a:rPr>
              <a:t>5</a:t>
            </a:r>
            <a:r>
              <a:rPr lang="en-US" sz="4000">
                <a:latin typeface="Agency FB" pitchFamily="34" charset="0"/>
              </a:rPr>
              <a:t>∙</a:t>
            </a:r>
            <a:r>
              <a:rPr lang="ru-RU" sz="4000">
                <a:latin typeface="Times New Roman" pitchFamily="18" charset="0"/>
              </a:rPr>
              <a:t>5</a:t>
            </a:r>
            <a:r>
              <a:rPr lang="en-US" sz="4000">
                <a:latin typeface="Times New Roman" pitchFamily="18" charset="0"/>
              </a:rPr>
              <a:t>-½</a:t>
            </a:r>
            <a:r>
              <a:rPr lang="en-US" sz="4000">
                <a:latin typeface="Agency FB" pitchFamily="34" charset="0"/>
              </a:rPr>
              <a:t>∙</a:t>
            </a:r>
            <a:r>
              <a:rPr lang="ru-RU" sz="4000">
                <a:latin typeface="Times New Roman" pitchFamily="18" charset="0"/>
              </a:rPr>
              <a:t>3</a:t>
            </a:r>
            <a:r>
              <a:rPr lang="en-US" sz="4000">
                <a:latin typeface="Times New Roman" pitchFamily="18" charset="0"/>
              </a:rPr>
              <a:t>∙</a:t>
            </a:r>
            <a:r>
              <a:rPr lang="ru-RU" sz="4000">
                <a:latin typeface="Times New Roman" pitchFamily="18" charset="0"/>
              </a:rPr>
              <a:t>1</a:t>
            </a:r>
            <a:r>
              <a:rPr lang="en-US" sz="4000">
                <a:latin typeface="Times New Roman" pitchFamily="18" charset="0"/>
              </a:rPr>
              <a:t>-½</a:t>
            </a:r>
            <a:r>
              <a:rPr lang="en-US" sz="4000">
                <a:latin typeface="Agency FB" pitchFamily="34" charset="0"/>
              </a:rPr>
              <a:t>∙</a:t>
            </a:r>
            <a:r>
              <a:rPr lang="ru-RU" sz="4000">
                <a:latin typeface="Times New Roman" pitchFamily="18" charset="0"/>
              </a:rPr>
              <a:t>5</a:t>
            </a:r>
            <a:r>
              <a:rPr lang="en-US" sz="4000">
                <a:latin typeface="Times New Roman" pitchFamily="18" charset="0"/>
              </a:rPr>
              <a:t>∙</a:t>
            </a:r>
            <a:r>
              <a:rPr lang="ru-RU" sz="4000">
                <a:latin typeface="Times New Roman" pitchFamily="18" charset="0"/>
              </a:rPr>
              <a:t>1</a:t>
            </a:r>
            <a:r>
              <a:rPr lang="en-US" sz="4000">
                <a:latin typeface="Times New Roman" pitchFamily="18" charset="0"/>
              </a:rPr>
              <a:t>- ½∙</a:t>
            </a:r>
            <a:r>
              <a:rPr lang="ru-RU" sz="4000">
                <a:latin typeface="Times New Roman" pitchFamily="18" charset="0"/>
              </a:rPr>
              <a:t>2</a:t>
            </a:r>
            <a:r>
              <a:rPr lang="en-US" sz="4000">
                <a:latin typeface="Times New Roman" pitchFamily="18" charset="0"/>
              </a:rPr>
              <a:t>∙</a:t>
            </a:r>
            <a:r>
              <a:rPr lang="ru-RU" sz="4000">
                <a:latin typeface="Times New Roman" pitchFamily="18" charset="0"/>
              </a:rPr>
              <a:t>5</a:t>
            </a:r>
            <a:r>
              <a:rPr lang="en-US" sz="4000">
                <a:latin typeface="Times New Roman" pitchFamily="18" charset="0"/>
              </a:rPr>
              <a:t> - ½∙</a:t>
            </a:r>
            <a:r>
              <a:rPr lang="ru-RU" sz="4000">
                <a:latin typeface="Times New Roman" pitchFamily="18" charset="0"/>
              </a:rPr>
              <a:t>1</a:t>
            </a:r>
            <a:r>
              <a:rPr lang="en-US" sz="4000">
                <a:latin typeface="Times New Roman" pitchFamily="18" charset="0"/>
              </a:rPr>
              <a:t>∙</a:t>
            </a:r>
            <a:r>
              <a:rPr lang="ru-RU" sz="4000">
                <a:latin typeface="Times New Roman" pitchFamily="18" charset="0"/>
              </a:rPr>
              <a:t>2-1</a:t>
            </a:r>
            <a:r>
              <a:rPr lang="en-US" sz="4000">
                <a:latin typeface="Times New Roman" pitchFamily="18" charset="0"/>
              </a:rPr>
              <a:t>∙</a:t>
            </a:r>
            <a:r>
              <a:rPr lang="ru-RU" sz="4000">
                <a:latin typeface="Times New Roman" pitchFamily="18" charset="0"/>
              </a:rPr>
              <a:t>1=</a:t>
            </a:r>
          </a:p>
        </p:txBody>
      </p:sp>
      <p:sp>
        <p:nvSpPr>
          <p:cNvPr id="32" name="Левая фигурная скобка 31"/>
          <p:cNvSpPr/>
          <p:nvPr/>
        </p:nvSpPr>
        <p:spPr>
          <a:xfrm rot="16200000">
            <a:off x="1214438" y="4643438"/>
            <a:ext cx="285750" cy="5715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Левая фигурная скобка 32"/>
          <p:cNvSpPr/>
          <p:nvPr/>
        </p:nvSpPr>
        <p:spPr>
          <a:xfrm rot="16200000">
            <a:off x="2250282" y="4393406"/>
            <a:ext cx="285750" cy="107156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Левая фигурная скобка 33"/>
          <p:cNvSpPr/>
          <p:nvPr/>
        </p:nvSpPr>
        <p:spPr>
          <a:xfrm rot="16200000">
            <a:off x="3571875" y="4357688"/>
            <a:ext cx="285750" cy="1143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Левая фигурная скобка 34"/>
          <p:cNvSpPr/>
          <p:nvPr/>
        </p:nvSpPr>
        <p:spPr>
          <a:xfrm rot="16200000">
            <a:off x="4929188" y="4357688"/>
            <a:ext cx="285750" cy="1143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071563" y="5072063"/>
            <a:ext cx="785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КВ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500438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358063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5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143125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endParaRPr lang="ru-RU" sz="2800" b="1" baseline="-25000">
              <a:latin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143375" y="5643563"/>
            <a:ext cx="242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=13,5см</a:t>
            </a:r>
            <a:r>
              <a:rPr lang="ru-RU" sz="4000" baseline="30000">
                <a:latin typeface="Times New Roman" pitchFamily="18" charset="0"/>
              </a:rPr>
              <a:t>2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071563" y="1357313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4</a:t>
            </a:r>
          </a:p>
        </p:txBody>
      </p:sp>
      <p:sp>
        <p:nvSpPr>
          <p:cNvPr id="46" name="Левая фигурная скобка 45"/>
          <p:cNvSpPr/>
          <p:nvPr/>
        </p:nvSpPr>
        <p:spPr>
          <a:xfrm rot="16200000">
            <a:off x="6429375" y="4357688"/>
            <a:ext cx="285750" cy="1143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Левая фигурная скобка 46"/>
          <p:cNvSpPr/>
          <p:nvPr/>
        </p:nvSpPr>
        <p:spPr>
          <a:xfrm rot="16200000">
            <a:off x="7572375" y="4643438"/>
            <a:ext cx="285750" cy="5715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429375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4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4714875" y="507206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57188" y="5643563"/>
            <a:ext cx="47863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latin typeface="+mn-lt"/>
              </a:rPr>
              <a:t>=25-1,5-2,5-5-1-1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214438" y="8572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ru-RU" sz="2800" baseline="-25000">
                <a:latin typeface="Times New Roman" pitchFamily="18" charset="0"/>
              </a:rPr>
              <a:t>5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57158" y="357166"/>
            <a:ext cx="8557448" cy="61863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А всегда ли Удобно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Таким способом находить площади фигур?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7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770" decel="100000"/>
                                        <p:tgtEl>
                                          <p:spTgt spid="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3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3" grpId="0" animBg="1"/>
      <p:bldP spid="41" grpId="0" animBg="1"/>
      <p:bldP spid="25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2" grpId="0"/>
      <p:bldP spid="46" grpId="0" animBg="1"/>
      <p:bldP spid="47" grpId="0" animBg="1"/>
      <p:bldP spid="48" grpId="0"/>
      <p:bldP spid="49" grpId="0"/>
      <p:bldP spid="51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602761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Формула Пика</a:t>
            </a:r>
          </a:p>
        </p:txBody>
      </p:sp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>
            <a:off x="428625" y="1500188"/>
            <a:ext cx="8215313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Verdana" pitchFamily="34" charset="0"/>
              </a:rPr>
              <a:t>     </a:t>
            </a:r>
            <a:r>
              <a:rPr lang="ru-RU" sz="2400">
                <a:latin typeface="Verdana" pitchFamily="34" charset="0"/>
              </a:rPr>
              <a:t>Позволит вам с необычайной легкостью находить площадь любого многоугольника на клетчатой бумаге с целочисленными вершинами. </a:t>
            </a:r>
          </a:p>
          <a:p>
            <a:pPr algn="just"/>
            <a:r>
              <a:rPr lang="ru-RU" sz="2400">
                <a:latin typeface="Verdana" pitchFamily="34" charset="0"/>
              </a:rPr>
              <a:t>     Формула Пика очень удобна когда сложно догадаться, как разбить фигуру на удобные многоугольники или достроить до прямоугольника, квадрата …</a:t>
            </a:r>
            <a:endParaRPr lang="ru-RU" sz="2000">
              <a:latin typeface="Verdana" pitchFamily="34" charset="0"/>
            </a:endParaRPr>
          </a:p>
          <a:p>
            <a:endParaRPr lang="ru-RU" sz="20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428604"/>
            <a:ext cx="48333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Биография </a:t>
            </a:r>
          </a:p>
        </p:txBody>
      </p:sp>
      <p:pic>
        <p:nvPicPr>
          <p:cNvPr id="34819" name="Picture 2" descr="GeorgPi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285875"/>
            <a:ext cx="2500313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Прямоугольник 6"/>
          <p:cNvSpPr>
            <a:spLocks noChangeArrowheads="1"/>
          </p:cNvSpPr>
          <p:nvPr/>
        </p:nvSpPr>
        <p:spPr bwMode="auto">
          <a:xfrm>
            <a:off x="3643313" y="1357313"/>
            <a:ext cx="5143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Verdana" pitchFamily="34" charset="0"/>
              </a:rPr>
              <a:t>Георг Александр Пик</a:t>
            </a:r>
            <a:r>
              <a:rPr lang="ru-RU">
                <a:latin typeface="Verdana" pitchFamily="34" charset="0"/>
              </a:rPr>
              <a:t>— </a:t>
            </a:r>
            <a:r>
              <a:rPr lang="ru-RU" u="sng">
                <a:latin typeface="Verdana" pitchFamily="34" charset="0"/>
                <a:hlinkClick r:id="rId3" tooltip="Австрия"/>
              </a:rPr>
              <a:t>австрийский</a:t>
            </a:r>
            <a:r>
              <a:rPr lang="ru-RU">
                <a:latin typeface="Verdana" pitchFamily="34" charset="0"/>
              </a:rPr>
              <a:t> </a:t>
            </a:r>
            <a:r>
              <a:rPr lang="ru-RU" u="sng">
                <a:latin typeface="Verdana" pitchFamily="34" charset="0"/>
                <a:hlinkClick r:id="rId4" tooltip="Математик"/>
              </a:rPr>
              <a:t>математик</a:t>
            </a:r>
            <a:r>
              <a:rPr lang="ru-RU">
                <a:latin typeface="Verdana" pitchFamily="34" charset="0"/>
              </a:rPr>
              <a:t>.   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786188" y="2000250"/>
          <a:ext cx="4038600" cy="4324350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рождения: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5" tooltip="10 августа"/>
                        </a:rPr>
                        <a:t>10 августа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6" tooltip="1859 год"/>
                        </a:rPr>
                        <a:t>1859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рождения: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7" tooltip="Вена"/>
                        </a:rPr>
                        <a:t>Вена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смерти: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8" tooltip="13 июля"/>
                        </a:rPr>
                        <a:t>13 июля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9" tooltip="1942 год"/>
                        </a:rPr>
                        <a:t>1942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(82 года)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смерти: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0" tooltip="Терезиенштадт (концентрационный лагерь)"/>
                        </a:rPr>
                        <a:t>концлагерь Терезиенштадт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Научная сфера: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1" tooltip="Математика"/>
                        </a:rPr>
                        <a:t>математика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2" tooltip="Пражский университет"/>
                        </a:rPr>
                        <a:t>Немецкий университет в Праге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Учёная степень: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3" tooltip="Доктор философии"/>
                        </a:rPr>
                        <a:t>доктор философии (PhD)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по математике,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Учёное звание: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  <a:hlinkClick r:id="rId14" tooltip="Профессор"/>
                        </a:rPr>
                        <a:t>профессор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9CB86E"/>
            </a:gs>
            <a:gs pos="100000">
              <a:srgbClr val="156B13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2571750"/>
            <a:ext cx="771525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Площадь многоугольника с целочисленными вершинами равна</a:t>
            </a:r>
            <a:r>
              <a:rPr lang="ru-RU" sz="28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где </a:t>
            </a:r>
            <a:br>
              <a:rPr lang="ru-RU" sz="2400" dirty="0">
                <a:latin typeface="+mn-lt"/>
              </a:rPr>
            </a:br>
            <a:r>
              <a:rPr lang="ru-RU" sz="2400" b="1" dirty="0">
                <a:solidFill>
                  <a:srgbClr val="FF0000"/>
                </a:solidFill>
                <a:latin typeface="+mn-lt"/>
              </a:rPr>
              <a:t>В</a:t>
            </a:r>
            <a:r>
              <a:rPr lang="ru-RU" sz="2400" dirty="0">
                <a:latin typeface="+mn-lt"/>
              </a:rPr>
              <a:t> — количество целочисленных точек внутри многоугольника, </a:t>
            </a:r>
            <a:endParaRPr lang="en-US" sz="24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+mn-lt"/>
              </a:rPr>
              <a:t>а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Г</a:t>
            </a:r>
            <a:r>
              <a:rPr lang="ru-RU" sz="2400" dirty="0">
                <a:latin typeface="+mn-lt"/>
              </a:rPr>
              <a:t> — количество целочисленных точек на границе многоугольника.</a:t>
            </a:r>
          </a:p>
        </p:txBody>
      </p:sp>
      <p:grpSp>
        <p:nvGrpSpPr>
          <p:cNvPr id="36867" name="Group 60"/>
          <p:cNvGrpSpPr>
            <a:grpSpLocks/>
          </p:cNvGrpSpPr>
          <p:nvPr/>
        </p:nvGrpSpPr>
        <p:grpSpPr bwMode="auto">
          <a:xfrm>
            <a:off x="3000375" y="3429000"/>
            <a:ext cx="1893888" cy="1044575"/>
            <a:chOff x="2736" y="3264"/>
            <a:chExt cx="1193" cy="658"/>
          </a:xfrm>
        </p:grpSpPr>
        <p:sp>
          <p:nvSpPr>
            <p:cNvPr id="44038" name="Line 52"/>
            <p:cNvSpPr>
              <a:spLocks noChangeShapeType="1"/>
            </p:cNvSpPr>
            <p:nvPr/>
          </p:nvSpPr>
          <p:spPr bwMode="auto">
            <a:xfrm>
              <a:off x="3218" y="3600"/>
              <a:ext cx="2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Rectangle 53"/>
            <p:cNvSpPr>
              <a:spLocks noChangeArrowheads="1"/>
            </p:cNvSpPr>
            <p:nvPr/>
          </p:nvSpPr>
          <p:spPr bwMode="auto">
            <a:xfrm>
              <a:off x="3574" y="3435"/>
              <a:ext cx="35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– 1</a:t>
              </a:r>
            </a:p>
          </p:txBody>
        </p:sp>
        <p:sp>
          <p:nvSpPr>
            <p:cNvPr id="6" name="Rectangle 54"/>
            <p:cNvSpPr>
              <a:spLocks noChangeArrowheads="1"/>
            </p:cNvSpPr>
            <p:nvPr/>
          </p:nvSpPr>
          <p:spPr bwMode="auto">
            <a:xfrm>
              <a:off x="3267" y="3615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2</a:t>
              </a: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2984" y="3445"/>
              <a:ext cx="150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+</a:t>
              </a:r>
            </a:p>
          </p:txBody>
        </p:sp>
        <p:sp>
          <p:nvSpPr>
            <p:cNvPr id="8" name="Rectangle 57"/>
            <p:cNvSpPr>
              <a:spLocks noChangeArrowheads="1"/>
            </p:cNvSpPr>
            <p:nvPr/>
          </p:nvSpPr>
          <p:spPr bwMode="auto">
            <a:xfrm>
              <a:off x="3257" y="3264"/>
              <a:ext cx="14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Г</a:t>
              </a:r>
            </a:p>
          </p:txBody>
        </p:sp>
        <p:sp>
          <p:nvSpPr>
            <p:cNvPr id="9" name="Rectangle 58"/>
            <p:cNvSpPr>
              <a:spLocks noChangeArrowheads="1"/>
            </p:cNvSpPr>
            <p:nvPr/>
          </p:nvSpPr>
          <p:spPr bwMode="auto">
            <a:xfrm>
              <a:off x="2736" y="3444"/>
              <a:ext cx="185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B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643042" y="357166"/>
            <a:ext cx="602761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Формула Пика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625" y="1143000"/>
            <a:ext cx="8001000" cy="13239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latin typeface="+mn-lt"/>
              </a:rPr>
              <a:t>Определение: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Точка координатной плоскости называется целочисленной, если обе её координаты целые числа.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6"/>
          <p:cNvGrpSpPr>
            <a:grpSpLocks/>
          </p:cNvGrpSpPr>
          <p:nvPr/>
        </p:nvGrpSpPr>
        <p:grpSpPr bwMode="auto">
          <a:xfrm>
            <a:off x="4000500" y="1857375"/>
            <a:ext cx="4643438" cy="4429125"/>
            <a:chOff x="288" y="480"/>
            <a:chExt cx="1728" cy="1698"/>
          </a:xfrm>
        </p:grpSpPr>
        <p:grpSp>
          <p:nvGrpSpPr>
            <p:cNvPr id="45081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9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5082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11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40" name="Прямоугольник 39"/>
          <p:cNvSpPr/>
          <p:nvPr/>
        </p:nvSpPr>
        <p:spPr>
          <a:xfrm>
            <a:off x="571500" y="428625"/>
            <a:ext cx="8286750" cy="1446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Площадь многоугольника с целочисленными вершинами равна</a:t>
            </a:r>
            <a:endParaRPr lang="ru-RU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2400" b="1" dirty="0">
                <a:latin typeface="+mn-lt"/>
              </a:rPr>
              <a:t> +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2400" b="1" dirty="0">
                <a:latin typeface="+mn-lt"/>
              </a:rPr>
              <a:t>/2 − 1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600" dirty="0">
                <a:latin typeface="+mn-lt"/>
              </a:rPr>
              <a:t>— количество целочисленных точек внутри многоугольника </a:t>
            </a:r>
            <a:br>
              <a:rPr lang="ru-RU" sz="1600" dirty="0">
                <a:latin typeface="+mn-lt"/>
              </a:rPr>
            </a:br>
            <a:r>
              <a:rPr lang="ru-RU" sz="16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1600" dirty="0">
                <a:solidFill>
                  <a:srgbClr val="C00000"/>
                </a:solidFill>
                <a:latin typeface="+mn-lt"/>
              </a:rPr>
              <a:t> </a:t>
            </a:r>
            <a:r>
              <a:rPr lang="ru-RU" sz="1600" dirty="0">
                <a:latin typeface="+mn-lt"/>
              </a:rPr>
              <a:t>— количество целочисленных точек на границе многоугольника.</a:t>
            </a:r>
          </a:p>
        </p:txBody>
      </p:sp>
      <p:sp>
        <p:nvSpPr>
          <p:cNvPr id="45060" name="Freeform 45"/>
          <p:cNvSpPr>
            <a:spLocks/>
          </p:cNvSpPr>
          <p:nvPr/>
        </p:nvSpPr>
        <p:spPr bwMode="auto">
          <a:xfrm>
            <a:off x="4643438" y="2500313"/>
            <a:ext cx="3362325" cy="3130550"/>
          </a:xfrm>
          <a:custGeom>
            <a:avLst/>
            <a:gdLst>
              <a:gd name="T0" fmla="*/ 2147483647 w 2118"/>
              <a:gd name="T1" fmla="*/ 0 h 1972"/>
              <a:gd name="T2" fmla="*/ 0 w 2118"/>
              <a:gd name="T3" fmla="*/ 2147483647 h 1972"/>
              <a:gd name="T4" fmla="*/ 2147483647 w 2118"/>
              <a:gd name="T5" fmla="*/ 2147483647 h 1972"/>
              <a:gd name="T6" fmla="*/ 2147483647 w 2118"/>
              <a:gd name="T7" fmla="*/ 2147483647 h 1972"/>
              <a:gd name="T8" fmla="*/ 2147483647 w 2118"/>
              <a:gd name="T9" fmla="*/ 0 h 1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8"/>
              <a:gd name="T16" fmla="*/ 0 h 1972"/>
              <a:gd name="T17" fmla="*/ 2118 w 2118"/>
              <a:gd name="T18" fmla="*/ 1972 h 1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8" h="1972">
                <a:moveTo>
                  <a:pt x="1641" y="0"/>
                </a:moveTo>
                <a:lnTo>
                  <a:pt x="0" y="793"/>
                </a:lnTo>
                <a:lnTo>
                  <a:pt x="1249" y="1972"/>
                </a:lnTo>
                <a:lnTo>
                  <a:pt x="2118" y="798"/>
                </a:lnTo>
                <a:lnTo>
                  <a:pt x="1641" y="0"/>
                </a:lnTo>
                <a:close/>
              </a:path>
            </a:pathLst>
          </a:custGeom>
          <a:solidFill>
            <a:schemeClr val="accent1">
              <a:alpha val="4117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572250" y="3071813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5256213" y="36718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857875" y="4286250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215188" y="30718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57066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215188" y="36718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92931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572250" y="4286250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215188" y="4286250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572250" y="4929188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7215188" y="2428875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572000" y="3643313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572250" y="5580063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7929563" y="3714750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929313" y="3024188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5857875" y="4929188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5214938" y="4286250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571500" y="2357438"/>
            <a:ext cx="2928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В=10</a:t>
            </a:r>
          </a:p>
        </p:txBody>
      </p:sp>
      <p:sp>
        <p:nvSpPr>
          <p:cNvPr id="37911" name="TextBox 68"/>
          <p:cNvSpPr txBox="1">
            <a:spLocks noChangeArrowheads="1"/>
          </p:cNvSpPr>
          <p:nvPr/>
        </p:nvSpPr>
        <p:spPr bwMode="auto">
          <a:xfrm>
            <a:off x="571500" y="2857500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Verdana" pitchFamily="34" charset="0"/>
              </a:rPr>
              <a:t>Г=7</a:t>
            </a:r>
          </a:p>
        </p:txBody>
      </p:sp>
      <p:sp>
        <p:nvSpPr>
          <p:cNvPr id="37912" name="TextBox 70"/>
          <p:cNvSpPr txBox="1">
            <a:spLocks noChangeArrowheads="1"/>
          </p:cNvSpPr>
          <p:nvPr/>
        </p:nvSpPr>
        <p:spPr bwMode="auto">
          <a:xfrm>
            <a:off x="357188" y="3571875"/>
            <a:ext cx="371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Verdana" pitchFamily="34" charset="0"/>
              </a:rPr>
              <a:t>S=10+7</a:t>
            </a:r>
            <a:r>
              <a:rPr lang="ru-RU" sz="2400">
                <a:latin typeface="Verdana" pitchFamily="34" charset="0"/>
              </a:rPr>
              <a:t>:</a:t>
            </a:r>
            <a:r>
              <a:rPr lang="en-US" sz="2400">
                <a:latin typeface="Verdana" pitchFamily="34" charset="0"/>
              </a:rPr>
              <a:t>2-1=12,5 </a:t>
            </a:r>
            <a:r>
              <a:rPr lang="ru-RU" sz="2400">
                <a:latin typeface="Verdana" pitchFamily="34" charset="0"/>
              </a:rPr>
              <a:t>см</a:t>
            </a:r>
            <a:r>
              <a:rPr lang="ru-RU" sz="2400" baseline="30000">
                <a:latin typeface="Verdana" pitchFamily="34" charset="0"/>
              </a:rPr>
              <a:t>2</a:t>
            </a:r>
            <a:endParaRPr lang="ru-RU" sz="2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/>
      <p:bldP spid="37911" grpId="0"/>
      <p:bldP spid="379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6"/>
          <p:cNvGrpSpPr>
            <a:grpSpLocks/>
          </p:cNvGrpSpPr>
          <p:nvPr/>
        </p:nvGrpSpPr>
        <p:grpSpPr bwMode="auto">
          <a:xfrm>
            <a:off x="4000500" y="1857375"/>
            <a:ext cx="4643438" cy="4429125"/>
            <a:chOff x="288" y="480"/>
            <a:chExt cx="1728" cy="1698"/>
          </a:xfrm>
        </p:grpSpPr>
        <p:grpSp>
          <p:nvGrpSpPr>
            <p:cNvPr id="46108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9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6109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11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40" name="Прямоугольник 39"/>
          <p:cNvSpPr/>
          <p:nvPr/>
        </p:nvSpPr>
        <p:spPr>
          <a:xfrm>
            <a:off x="571500" y="428625"/>
            <a:ext cx="8286750" cy="1446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Площадь многоугольника с целочисленными вершинами равна</a:t>
            </a:r>
            <a:endParaRPr lang="ru-RU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2400" b="1" dirty="0">
                <a:latin typeface="+mn-lt"/>
              </a:rPr>
              <a:t> +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2400" b="1" dirty="0">
                <a:latin typeface="+mn-lt"/>
              </a:rPr>
              <a:t>/2 − 1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600" dirty="0">
                <a:latin typeface="+mn-lt"/>
              </a:rPr>
              <a:t>— количество целочисленных точек внутри многоугольника </a:t>
            </a:r>
            <a:br>
              <a:rPr lang="ru-RU" sz="1600" dirty="0">
                <a:latin typeface="+mn-lt"/>
              </a:rPr>
            </a:br>
            <a:r>
              <a:rPr lang="ru-RU" sz="16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1600" dirty="0">
                <a:solidFill>
                  <a:srgbClr val="C00000"/>
                </a:solidFill>
                <a:latin typeface="+mn-lt"/>
              </a:rPr>
              <a:t> </a:t>
            </a:r>
            <a:r>
              <a:rPr lang="ru-RU" sz="1600" dirty="0">
                <a:latin typeface="+mn-lt"/>
              </a:rPr>
              <a:t>— количество целочисленных точек на границе многоугольника.</a:t>
            </a:r>
          </a:p>
        </p:txBody>
      </p:sp>
      <p:sp>
        <p:nvSpPr>
          <p:cNvPr id="46084" name="Freeform 45"/>
          <p:cNvSpPr>
            <a:spLocks/>
          </p:cNvSpPr>
          <p:nvPr/>
        </p:nvSpPr>
        <p:spPr bwMode="auto">
          <a:xfrm>
            <a:off x="4643438" y="2500313"/>
            <a:ext cx="3362325" cy="3130550"/>
          </a:xfrm>
          <a:custGeom>
            <a:avLst/>
            <a:gdLst>
              <a:gd name="T0" fmla="*/ 2147483647 w 2118"/>
              <a:gd name="T1" fmla="*/ 0 h 1972"/>
              <a:gd name="T2" fmla="*/ 0 w 2118"/>
              <a:gd name="T3" fmla="*/ 2147483647 h 1972"/>
              <a:gd name="T4" fmla="*/ 2147483647 w 2118"/>
              <a:gd name="T5" fmla="*/ 2147483647 h 1972"/>
              <a:gd name="T6" fmla="*/ 2147483647 w 2118"/>
              <a:gd name="T7" fmla="*/ 2147483647 h 1972"/>
              <a:gd name="T8" fmla="*/ 2147483647 w 2118"/>
              <a:gd name="T9" fmla="*/ 2147483647 h 1972"/>
              <a:gd name="T10" fmla="*/ 2147483647 w 2118"/>
              <a:gd name="T11" fmla="*/ 2147483647 h 1972"/>
              <a:gd name="T12" fmla="*/ 2147483647 w 2118"/>
              <a:gd name="T13" fmla="*/ 2147483647 h 1972"/>
              <a:gd name="T14" fmla="*/ 2147483647 w 2118"/>
              <a:gd name="T15" fmla="*/ 2147483647 h 1972"/>
              <a:gd name="T16" fmla="*/ 2147483647 w 2118"/>
              <a:gd name="T17" fmla="*/ 0 h 19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18"/>
              <a:gd name="T28" fmla="*/ 0 h 1972"/>
              <a:gd name="T29" fmla="*/ 2118 w 2118"/>
              <a:gd name="T30" fmla="*/ 1972 h 19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18" h="1972">
                <a:moveTo>
                  <a:pt x="831" y="0"/>
                </a:moveTo>
                <a:lnTo>
                  <a:pt x="0" y="793"/>
                </a:lnTo>
                <a:lnTo>
                  <a:pt x="855" y="1195"/>
                </a:lnTo>
                <a:lnTo>
                  <a:pt x="1249" y="1972"/>
                </a:lnTo>
                <a:lnTo>
                  <a:pt x="2080" y="1579"/>
                </a:lnTo>
                <a:cubicBezTo>
                  <a:pt x="2093" y="1319"/>
                  <a:pt x="2105" y="1058"/>
                  <a:pt x="2118" y="798"/>
                </a:cubicBezTo>
                <a:cubicBezTo>
                  <a:pt x="2117" y="801"/>
                  <a:pt x="2116" y="468"/>
                  <a:pt x="2115" y="401"/>
                </a:cubicBezTo>
                <a:cubicBezTo>
                  <a:pt x="2114" y="334"/>
                  <a:pt x="2112" y="398"/>
                  <a:pt x="2111" y="397"/>
                </a:cubicBezTo>
                <a:lnTo>
                  <a:pt x="831" y="0"/>
                </a:lnTo>
                <a:close/>
              </a:path>
            </a:pathLst>
          </a:custGeom>
          <a:solidFill>
            <a:schemeClr val="accent1">
              <a:alpha val="4117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572250" y="3071813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5256213" y="36718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929313" y="30718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215188" y="49291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57066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215188" y="36718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92931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572250" y="4286250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215188" y="4286250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572250" y="4929188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214938" y="3071813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572000" y="3643313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572250" y="5500688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7929563" y="3071813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857875" y="2428875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7858125" y="4929188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858125" y="4286250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571500" y="2357438"/>
            <a:ext cx="2928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В=11</a:t>
            </a:r>
          </a:p>
        </p:txBody>
      </p:sp>
      <p:sp>
        <p:nvSpPr>
          <p:cNvPr id="38935" name="TextBox 68"/>
          <p:cNvSpPr txBox="1">
            <a:spLocks noChangeArrowheads="1"/>
          </p:cNvSpPr>
          <p:nvPr/>
        </p:nvSpPr>
        <p:spPr bwMode="auto">
          <a:xfrm>
            <a:off x="571500" y="2857500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Verdana" pitchFamily="34" charset="0"/>
              </a:rPr>
              <a:t>Г=9</a:t>
            </a:r>
          </a:p>
        </p:txBody>
      </p:sp>
      <p:sp>
        <p:nvSpPr>
          <p:cNvPr id="38936" name="TextBox 70"/>
          <p:cNvSpPr txBox="1">
            <a:spLocks noChangeArrowheads="1"/>
          </p:cNvSpPr>
          <p:nvPr/>
        </p:nvSpPr>
        <p:spPr bwMode="auto">
          <a:xfrm>
            <a:off x="357188" y="3571875"/>
            <a:ext cx="371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Verdana" pitchFamily="34" charset="0"/>
              </a:rPr>
              <a:t>S=1</a:t>
            </a:r>
            <a:r>
              <a:rPr lang="ru-RU" sz="2400">
                <a:latin typeface="Verdana" pitchFamily="34" charset="0"/>
              </a:rPr>
              <a:t>1</a:t>
            </a:r>
            <a:r>
              <a:rPr lang="en-US" sz="2400">
                <a:latin typeface="Verdana" pitchFamily="34" charset="0"/>
              </a:rPr>
              <a:t>+</a:t>
            </a:r>
            <a:r>
              <a:rPr lang="ru-RU" sz="2400">
                <a:latin typeface="Verdana" pitchFamily="34" charset="0"/>
              </a:rPr>
              <a:t>9:</a:t>
            </a:r>
            <a:r>
              <a:rPr lang="en-US" sz="2400">
                <a:latin typeface="Verdana" pitchFamily="34" charset="0"/>
              </a:rPr>
              <a:t>2-1=1</a:t>
            </a:r>
            <a:r>
              <a:rPr lang="ru-RU" sz="2400">
                <a:latin typeface="Verdana" pitchFamily="34" charset="0"/>
              </a:rPr>
              <a:t>4</a:t>
            </a:r>
            <a:r>
              <a:rPr lang="en-US" sz="2400">
                <a:latin typeface="Verdana" pitchFamily="34" charset="0"/>
              </a:rPr>
              <a:t>,5 </a:t>
            </a:r>
            <a:r>
              <a:rPr lang="ru-RU" sz="2400">
                <a:latin typeface="Verdana" pitchFamily="34" charset="0"/>
              </a:rPr>
              <a:t>см</a:t>
            </a:r>
            <a:r>
              <a:rPr lang="ru-RU" sz="2400" baseline="30000">
                <a:latin typeface="Verdana" pitchFamily="34" charset="0"/>
              </a:rPr>
              <a:t>2</a:t>
            </a:r>
            <a:endParaRPr lang="ru-RU" sz="2400">
              <a:latin typeface="Verdana" pitchFamily="34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5929313" y="4286250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929563" y="3714750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215188" y="30718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/>
      <p:bldP spid="38935" grpId="0"/>
      <p:bldP spid="38936" grpId="0"/>
      <p:bldP spid="43" grpId="0" animBg="1"/>
      <p:bldP spid="44" grpId="0" animBg="1"/>
      <p:bldP spid="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6"/>
          <p:cNvGrpSpPr>
            <a:grpSpLocks/>
          </p:cNvGrpSpPr>
          <p:nvPr/>
        </p:nvGrpSpPr>
        <p:grpSpPr bwMode="auto">
          <a:xfrm>
            <a:off x="4000500" y="1857375"/>
            <a:ext cx="4643438" cy="4429125"/>
            <a:chOff x="288" y="480"/>
            <a:chExt cx="1728" cy="1698"/>
          </a:xfrm>
        </p:grpSpPr>
        <p:grpSp>
          <p:nvGrpSpPr>
            <p:cNvPr id="47123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9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7124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11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40" name="Прямоугольник 39"/>
          <p:cNvSpPr/>
          <p:nvPr/>
        </p:nvSpPr>
        <p:spPr>
          <a:xfrm>
            <a:off x="571500" y="428625"/>
            <a:ext cx="8286750" cy="1446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Площадь многоугольника с целочисленными вершинами равна</a:t>
            </a:r>
            <a:endParaRPr lang="ru-RU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2400" b="1" dirty="0">
                <a:latin typeface="+mn-lt"/>
              </a:rPr>
              <a:t> +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2400" b="1" dirty="0">
                <a:latin typeface="+mn-lt"/>
              </a:rPr>
              <a:t>/2 − 1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600" dirty="0">
                <a:latin typeface="+mn-lt"/>
              </a:rPr>
              <a:t>— количество целочисленных точек внутри многоугольника </a:t>
            </a:r>
            <a:br>
              <a:rPr lang="ru-RU" sz="1600" dirty="0">
                <a:latin typeface="+mn-lt"/>
              </a:rPr>
            </a:br>
            <a:r>
              <a:rPr lang="ru-RU" sz="1600" b="1" dirty="0">
                <a:solidFill>
                  <a:srgbClr val="C00000"/>
                </a:solidFill>
                <a:latin typeface="+mn-lt"/>
              </a:rPr>
              <a:t>Г</a:t>
            </a:r>
            <a:r>
              <a:rPr lang="ru-RU" sz="1600" dirty="0">
                <a:solidFill>
                  <a:srgbClr val="C00000"/>
                </a:solidFill>
                <a:latin typeface="+mn-lt"/>
              </a:rPr>
              <a:t> </a:t>
            </a:r>
            <a:r>
              <a:rPr lang="ru-RU" sz="1600" dirty="0">
                <a:latin typeface="+mn-lt"/>
              </a:rPr>
              <a:t>— количество целочисленных точек на границе многоугольника.</a:t>
            </a:r>
          </a:p>
        </p:txBody>
      </p:sp>
      <p:sp>
        <p:nvSpPr>
          <p:cNvPr id="47108" name="Freeform 45"/>
          <p:cNvSpPr>
            <a:spLocks/>
          </p:cNvSpPr>
          <p:nvPr/>
        </p:nvSpPr>
        <p:spPr bwMode="auto">
          <a:xfrm>
            <a:off x="4643438" y="2481263"/>
            <a:ext cx="2647950" cy="3149600"/>
          </a:xfrm>
          <a:custGeom>
            <a:avLst/>
            <a:gdLst>
              <a:gd name="T0" fmla="*/ 2147483647 w 1668"/>
              <a:gd name="T1" fmla="*/ 2147483647 h 1984"/>
              <a:gd name="T2" fmla="*/ 0 w 1668"/>
              <a:gd name="T3" fmla="*/ 2147483647 h 1984"/>
              <a:gd name="T4" fmla="*/ 2147483647 w 1668"/>
              <a:gd name="T5" fmla="*/ 2147483647 h 1984"/>
              <a:gd name="T6" fmla="*/ 2147483647 w 1668"/>
              <a:gd name="T7" fmla="*/ 0 h 1984"/>
              <a:gd name="T8" fmla="*/ 2147483647 w 1668"/>
              <a:gd name="T9" fmla="*/ 2147483647 h 19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8"/>
              <a:gd name="T16" fmla="*/ 0 h 1984"/>
              <a:gd name="T17" fmla="*/ 1668 w 1668"/>
              <a:gd name="T18" fmla="*/ 1984 h 19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8" h="1984">
                <a:moveTo>
                  <a:pt x="1641" y="12"/>
                </a:moveTo>
                <a:lnTo>
                  <a:pt x="0" y="805"/>
                </a:lnTo>
                <a:lnTo>
                  <a:pt x="844" y="1984"/>
                </a:lnTo>
                <a:lnTo>
                  <a:pt x="1668" y="0"/>
                </a:lnTo>
                <a:lnTo>
                  <a:pt x="1641" y="12"/>
                </a:lnTo>
                <a:close/>
              </a:path>
            </a:pathLst>
          </a:custGeom>
          <a:solidFill>
            <a:schemeClr val="accent1">
              <a:alpha val="4117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572250" y="3071813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5256213" y="3671888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857875" y="4286250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57066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929313" y="3643313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857875" y="4929188"/>
            <a:ext cx="144463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214938" y="4286250"/>
            <a:ext cx="144462" cy="14287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7215188" y="2428875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572000" y="3643313"/>
            <a:ext cx="144463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929313" y="5572125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929313" y="3024188"/>
            <a:ext cx="144462" cy="14287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571500" y="2357438"/>
            <a:ext cx="2928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В=7</a:t>
            </a:r>
          </a:p>
        </p:txBody>
      </p:sp>
      <p:sp>
        <p:nvSpPr>
          <p:cNvPr id="37911" name="TextBox 68"/>
          <p:cNvSpPr txBox="1">
            <a:spLocks noChangeArrowheads="1"/>
          </p:cNvSpPr>
          <p:nvPr/>
        </p:nvSpPr>
        <p:spPr bwMode="auto">
          <a:xfrm>
            <a:off x="571500" y="2857500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Verdana" pitchFamily="34" charset="0"/>
              </a:rPr>
              <a:t>Г=4</a:t>
            </a:r>
          </a:p>
        </p:txBody>
      </p:sp>
      <p:sp>
        <p:nvSpPr>
          <p:cNvPr id="37912" name="TextBox 70"/>
          <p:cNvSpPr txBox="1">
            <a:spLocks noChangeArrowheads="1"/>
          </p:cNvSpPr>
          <p:nvPr/>
        </p:nvSpPr>
        <p:spPr bwMode="auto">
          <a:xfrm>
            <a:off x="357188" y="3571875"/>
            <a:ext cx="371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Verdana" pitchFamily="34" charset="0"/>
              </a:rPr>
              <a:t>S=</a:t>
            </a:r>
            <a:r>
              <a:rPr lang="ru-RU" sz="2400">
                <a:latin typeface="Verdana" pitchFamily="34" charset="0"/>
              </a:rPr>
              <a:t>7</a:t>
            </a:r>
            <a:r>
              <a:rPr lang="en-US" sz="2400">
                <a:latin typeface="Verdana" pitchFamily="34" charset="0"/>
              </a:rPr>
              <a:t>+</a:t>
            </a:r>
            <a:r>
              <a:rPr lang="ru-RU" sz="2400">
                <a:latin typeface="Verdana" pitchFamily="34" charset="0"/>
              </a:rPr>
              <a:t>4:</a:t>
            </a:r>
            <a:r>
              <a:rPr lang="en-US" sz="2400">
                <a:latin typeface="Verdana" pitchFamily="34" charset="0"/>
              </a:rPr>
              <a:t>2-1=</a:t>
            </a:r>
            <a:r>
              <a:rPr lang="ru-RU" sz="2400">
                <a:latin typeface="Verdana" pitchFamily="34" charset="0"/>
              </a:rPr>
              <a:t>8</a:t>
            </a:r>
            <a:r>
              <a:rPr lang="en-US" sz="2400">
                <a:latin typeface="Verdana" pitchFamily="34" charset="0"/>
              </a:rPr>
              <a:t> </a:t>
            </a:r>
            <a:r>
              <a:rPr lang="ru-RU" sz="2400">
                <a:latin typeface="Verdana" pitchFamily="34" charset="0"/>
              </a:rPr>
              <a:t>см</a:t>
            </a:r>
            <a:r>
              <a:rPr lang="ru-RU" sz="2400" baseline="30000">
                <a:latin typeface="Verdana" pitchFamily="34" charset="0"/>
              </a:rPr>
              <a:t>2</a:t>
            </a:r>
            <a:endParaRPr lang="ru-RU" sz="2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5" grpId="0" animBg="1"/>
      <p:bldP spid="57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5" grpId="0" animBg="1"/>
      <p:bldP spid="68" grpId="0"/>
      <p:bldP spid="37911" grpId="0"/>
      <p:bldP spid="379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214563" y="1143000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8" name="Прямоугольник 7"/>
          <p:cNvSpPr>
            <a:spLocks noChangeArrowheads="1"/>
          </p:cNvSpPr>
          <p:nvPr/>
        </p:nvSpPr>
        <p:spPr bwMode="auto">
          <a:xfrm>
            <a:off x="4643438" y="1571625"/>
            <a:ext cx="400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Площадь прямоугольника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86375" y="2071688"/>
            <a:ext cx="1928813" cy="714375"/>
          </a:xfrm>
          <a:prstGeom prst="rect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85875" y="2000250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a*h</a:t>
            </a:r>
            <a:endParaRPr lang="ru-RU" sz="2800" dirty="0">
              <a:latin typeface="+mj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121443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214563" y="2214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solidFill>
            <a:srgbClr val="C0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34" name="Прямоугольник 13"/>
          <p:cNvSpPr>
            <a:spLocks noChangeArrowheads="1"/>
          </p:cNvSpPr>
          <p:nvPr/>
        </p:nvSpPr>
        <p:spPr bwMode="auto">
          <a:xfrm>
            <a:off x="1285875" y="3071813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b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0" y="2286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Верно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4928394" y="2428082"/>
            <a:ext cx="714375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57750" y="2286000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286375" y="2786063"/>
            <a:ext cx="1928813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72188" y="285750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00504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2214563" y="3214688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4071938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a*b</a:t>
            </a:r>
            <a:endParaRPr lang="ru-RU" sz="2800" dirty="0">
              <a:latin typeface="+mj-lt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3286125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2214563" y="4429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5286375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S=a*h</a:t>
            </a:r>
            <a:endParaRPr lang="ru-RU" sz="2800" dirty="0">
              <a:latin typeface="+mj-lt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86000" y="4500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/>
      <p:bldP spid="11" grpId="1"/>
      <p:bldP spid="13" grpId="0" animBg="1"/>
      <p:bldP spid="15" grpId="0"/>
      <p:bldP spid="17" grpId="0"/>
      <p:bldP spid="19" grpId="0"/>
      <p:bldP spid="21" grpId="0" animBg="1"/>
      <p:bldP spid="21" grpId="1" animBg="1"/>
      <p:bldP spid="23" grpId="0"/>
      <p:bldP spid="23" grpId="1"/>
      <p:bldP spid="25" grpId="0" animBg="1"/>
      <p:bldP spid="25" grpId="1" animBg="1"/>
      <p:bldP spid="27" grpId="0"/>
      <p:bldP spid="2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ый треугольник 116"/>
          <p:cNvSpPr/>
          <p:nvPr/>
        </p:nvSpPr>
        <p:spPr>
          <a:xfrm flipH="1">
            <a:off x="6786563" y="3286125"/>
            <a:ext cx="1285875" cy="185737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6" name="Прямоугольный треугольник 115"/>
          <p:cNvSpPr/>
          <p:nvPr/>
        </p:nvSpPr>
        <p:spPr>
          <a:xfrm rot="16200000" flipH="1">
            <a:off x="7430294" y="2642394"/>
            <a:ext cx="714375" cy="64293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Прямоугольный треугольник 85"/>
          <p:cNvSpPr/>
          <p:nvPr/>
        </p:nvSpPr>
        <p:spPr>
          <a:xfrm>
            <a:off x="4786313" y="2571750"/>
            <a:ext cx="1928812" cy="257175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 rot="3250421">
            <a:off x="5086350" y="2097088"/>
            <a:ext cx="3217863" cy="2287587"/>
          </a:xfrm>
          <a:custGeom>
            <a:avLst/>
            <a:gdLst>
              <a:gd name="connsiteX0" fmla="*/ 0 w 2786082"/>
              <a:gd name="connsiteY0" fmla="*/ 2500330 h 2500330"/>
              <a:gd name="connsiteX1" fmla="*/ 625083 w 2786082"/>
              <a:gd name="connsiteY1" fmla="*/ 0 h 2500330"/>
              <a:gd name="connsiteX2" fmla="*/ 2161000 w 2786082"/>
              <a:gd name="connsiteY2" fmla="*/ 0 h 2500330"/>
              <a:gd name="connsiteX3" fmla="*/ 2786082 w 2786082"/>
              <a:gd name="connsiteY3" fmla="*/ 2500330 h 2500330"/>
              <a:gd name="connsiteX4" fmla="*/ 0 w 2786082"/>
              <a:gd name="connsiteY4" fmla="*/ 2500330 h 2500330"/>
              <a:gd name="connsiteX0" fmla="*/ 0 w 3429056"/>
              <a:gd name="connsiteY0" fmla="*/ 2500330 h 2500330"/>
              <a:gd name="connsiteX1" fmla="*/ 1268057 w 3429056"/>
              <a:gd name="connsiteY1" fmla="*/ 0 h 2500330"/>
              <a:gd name="connsiteX2" fmla="*/ 2803974 w 3429056"/>
              <a:gd name="connsiteY2" fmla="*/ 0 h 2500330"/>
              <a:gd name="connsiteX3" fmla="*/ 3429056 w 3429056"/>
              <a:gd name="connsiteY3" fmla="*/ 2500330 h 2500330"/>
              <a:gd name="connsiteX4" fmla="*/ 0 w 3429056"/>
              <a:gd name="connsiteY4" fmla="*/ 2500330 h 2500330"/>
              <a:gd name="connsiteX0" fmla="*/ 0 w 3336651"/>
              <a:gd name="connsiteY0" fmla="*/ 2569233 h 2569233"/>
              <a:gd name="connsiteX1" fmla="*/ 1175652 w 3336651"/>
              <a:gd name="connsiteY1" fmla="*/ 0 h 2569233"/>
              <a:gd name="connsiteX2" fmla="*/ 2711569 w 3336651"/>
              <a:gd name="connsiteY2" fmla="*/ 0 h 2569233"/>
              <a:gd name="connsiteX3" fmla="*/ 3336651 w 3336651"/>
              <a:gd name="connsiteY3" fmla="*/ 2500330 h 2569233"/>
              <a:gd name="connsiteX4" fmla="*/ 0 w 3336651"/>
              <a:gd name="connsiteY4" fmla="*/ 2569233 h 2569233"/>
              <a:gd name="connsiteX0" fmla="*/ 0 w 3274354"/>
              <a:gd name="connsiteY0" fmla="*/ 2569233 h 2569233"/>
              <a:gd name="connsiteX1" fmla="*/ 1175652 w 3274354"/>
              <a:gd name="connsiteY1" fmla="*/ 0 h 2569233"/>
              <a:gd name="connsiteX2" fmla="*/ 2711569 w 3274354"/>
              <a:gd name="connsiteY2" fmla="*/ 0 h 2569233"/>
              <a:gd name="connsiteX3" fmla="*/ 3274354 w 3274354"/>
              <a:gd name="connsiteY3" fmla="*/ 2498528 h 2569233"/>
              <a:gd name="connsiteX4" fmla="*/ 0 w 3274354"/>
              <a:gd name="connsiteY4" fmla="*/ 2569233 h 2569233"/>
              <a:gd name="connsiteX0" fmla="*/ 0 w 3274354"/>
              <a:gd name="connsiteY0" fmla="*/ 2619197 h 2619197"/>
              <a:gd name="connsiteX1" fmla="*/ 1175652 w 3274354"/>
              <a:gd name="connsiteY1" fmla="*/ 49964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577272 w 3274354"/>
              <a:gd name="connsiteY1" fmla="*/ 119712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621772 w 3274354"/>
              <a:gd name="connsiteY1" fmla="*/ 181295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617887 w 3274354"/>
              <a:gd name="connsiteY1" fmla="*/ 97701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19704"/>
              <a:gd name="connsiteY0" fmla="*/ 2584672 h 2584672"/>
              <a:gd name="connsiteX1" fmla="*/ 1563237 w 3219704"/>
              <a:gd name="connsiteY1" fmla="*/ 97701 h 2584672"/>
              <a:gd name="connsiteX2" fmla="*/ 2571845 w 3219704"/>
              <a:gd name="connsiteY2" fmla="*/ 0 h 2584672"/>
              <a:gd name="connsiteX3" fmla="*/ 3219704 w 3219704"/>
              <a:gd name="connsiteY3" fmla="*/ 2548492 h 2584672"/>
              <a:gd name="connsiteX4" fmla="*/ 0 w 3219704"/>
              <a:gd name="connsiteY4" fmla="*/ 2584672 h 2584672"/>
              <a:gd name="connsiteX0" fmla="*/ 0 w 3219704"/>
              <a:gd name="connsiteY0" fmla="*/ 2684451 h 2684451"/>
              <a:gd name="connsiteX1" fmla="*/ 1563237 w 3219704"/>
              <a:gd name="connsiteY1" fmla="*/ 197480 h 2684451"/>
              <a:gd name="connsiteX2" fmla="*/ 2510145 w 3219704"/>
              <a:gd name="connsiteY2" fmla="*/ 0 h 2684451"/>
              <a:gd name="connsiteX3" fmla="*/ 3219704 w 3219704"/>
              <a:gd name="connsiteY3" fmla="*/ 2648271 h 2684451"/>
              <a:gd name="connsiteX4" fmla="*/ 0 w 3219704"/>
              <a:gd name="connsiteY4" fmla="*/ 2684451 h 2684451"/>
              <a:gd name="connsiteX0" fmla="*/ 0 w 3251376"/>
              <a:gd name="connsiteY0" fmla="*/ 2684451 h 2684451"/>
              <a:gd name="connsiteX1" fmla="*/ 1563237 w 3251376"/>
              <a:gd name="connsiteY1" fmla="*/ 197480 h 2684451"/>
              <a:gd name="connsiteX2" fmla="*/ 2510145 w 3251376"/>
              <a:gd name="connsiteY2" fmla="*/ 0 h 2684451"/>
              <a:gd name="connsiteX3" fmla="*/ 3251376 w 3251376"/>
              <a:gd name="connsiteY3" fmla="*/ 2618249 h 2684451"/>
              <a:gd name="connsiteX4" fmla="*/ 0 w 3251376"/>
              <a:gd name="connsiteY4" fmla="*/ 2684451 h 268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376" h="2684451">
                <a:moveTo>
                  <a:pt x="0" y="2684451"/>
                </a:moveTo>
                <a:lnTo>
                  <a:pt x="1563237" y="197480"/>
                </a:lnTo>
                <a:lnTo>
                  <a:pt x="2510145" y="0"/>
                </a:lnTo>
                <a:lnTo>
                  <a:pt x="3251376" y="2618249"/>
                </a:lnTo>
                <a:lnTo>
                  <a:pt x="0" y="268445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ysClr val="windowText" lastClr="000000"/>
                </a:solidFill>
                <a:prstDash val="solid"/>
              </a:ln>
            </a:endParaRPr>
          </a:p>
        </p:txBody>
      </p:sp>
      <p:grpSp>
        <p:nvGrpSpPr>
          <p:cNvPr id="48135" name="Group 26"/>
          <p:cNvGrpSpPr>
            <a:grpSpLocks/>
          </p:cNvGrpSpPr>
          <p:nvPr/>
        </p:nvGrpSpPr>
        <p:grpSpPr bwMode="auto">
          <a:xfrm>
            <a:off x="4143375" y="1357313"/>
            <a:ext cx="4643438" cy="4429125"/>
            <a:chOff x="288" y="480"/>
            <a:chExt cx="1728" cy="1698"/>
          </a:xfrm>
        </p:grpSpPr>
        <p:grpSp>
          <p:nvGrpSpPr>
            <p:cNvPr id="48158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8159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" y="16430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В=8</a:t>
            </a:r>
          </a:p>
        </p:txBody>
      </p:sp>
      <p:sp>
        <p:nvSpPr>
          <p:cNvPr id="25" name="Овал 24"/>
          <p:cNvSpPr/>
          <p:nvPr/>
        </p:nvSpPr>
        <p:spPr>
          <a:xfrm>
            <a:off x="4714875" y="255587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00675" y="251936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072188" y="251936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715125" y="251936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358063" y="2555875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8072438" y="3214688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715125" y="507206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54006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7358063" y="31432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71512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0483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6072188" y="3786188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715125" y="3786188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7358063" y="38163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6715125" y="4429125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14375" y="2143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Г=7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85750" y="2714625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S=8+7</a:t>
            </a:r>
            <a:r>
              <a:rPr lang="ru-RU" sz="2800"/>
              <a:t>:</a:t>
            </a:r>
            <a:r>
              <a:rPr lang="en-US" sz="2800"/>
              <a:t>2-1=10,5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500063" y="1214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 способ: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71500" y="321468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 способ:</a:t>
            </a:r>
          </a:p>
        </p:txBody>
      </p: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285750" y="3929063"/>
            <a:ext cx="36433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4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5-½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1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1-½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2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3-½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3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4=</a:t>
            </a:r>
            <a:r>
              <a:rPr lang="ru-RU" sz="2800"/>
              <a:t>10,5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"/>
                            </p:stCondLst>
                            <p:childTnLst>
                              <p:par>
                                <p:cTn id="1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6" grpId="0" animBg="1"/>
      <p:bldP spid="86" grpId="0" animBg="1"/>
      <p:bldP spid="24" grpId="0"/>
      <p:bldP spid="25" grpId="0" animBg="1"/>
      <p:bldP spid="25" grpId="1" animBg="1"/>
      <p:bldP spid="27" grpId="0" animBg="1"/>
      <p:bldP spid="27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80" grpId="0"/>
      <p:bldP spid="81" grpId="0"/>
      <p:bldP spid="84" grpId="0"/>
      <p:bldP spid="85" grpId="0"/>
      <p:bldP spid="1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араллелограмм 21"/>
          <p:cNvSpPr/>
          <p:nvPr/>
        </p:nvSpPr>
        <p:spPr>
          <a:xfrm>
            <a:off x="4824413" y="2000250"/>
            <a:ext cx="3248025" cy="2500313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ysClr val="windowText" lastClr="000000"/>
                </a:solidFill>
                <a:prstDash val="solid"/>
              </a:ln>
            </a:endParaRPr>
          </a:p>
        </p:txBody>
      </p:sp>
      <p:grpSp>
        <p:nvGrpSpPr>
          <p:cNvPr id="49155" name="Group 26"/>
          <p:cNvGrpSpPr>
            <a:grpSpLocks/>
          </p:cNvGrpSpPr>
          <p:nvPr/>
        </p:nvGrpSpPr>
        <p:grpSpPr bwMode="auto">
          <a:xfrm>
            <a:off x="4143375" y="1357313"/>
            <a:ext cx="4643438" cy="4429125"/>
            <a:chOff x="288" y="480"/>
            <a:chExt cx="1728" cy="1698"/>
          </a:xfrm>
        </p:grpSpPr>
        <p:grpSp>
          <p:nvGrpSpPr>
            <p:cNvPr id="49188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9189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" y="16430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В=12</a:t>
            </a:r>
          </a:p>
        </p:txBody>
      </p:sp>
      <p:sp>
        <p:nvSpPr>
          <p:cNvPr id="25" name="Овал 24"/>
          <p:cNvSpPr/>
          <p:nvPr/>
        </p:nvSpPr>
        <p:spPr>
          <a:xfrm>
            <a:off x="5357813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72188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643688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7358063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001000" y="192881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358063" y="4429125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715125" y="442912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54006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7380288" y="31686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71512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0483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6072188" y="3786188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715125" y="3786188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7358063" y="38163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400675" y="2555875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14375" y="2143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Г=10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85750" y="2714625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12</a:t>
            </a:r>
            <a:r>
              <a:rPr lang="en-US" sz="2800"/>
              <a:t>+</a:t>
            </a:r>
            <a:r>
              <a:rPr lang="ru-RU" sz="2800"/>
              <a:t>10:</a:t>
            </a:r>
            <a:r>
              <a:rPr lang="en-US" sz="2800"/>
              <a:t>2-1=</a:t>
            </a:r>
            <a:r>
              <a:rPr lang="ru-RU" sz="2800"/>
              <a:t>16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sp>
        <p:nvSpPr>
          <p:cNvPr id="42" name="Овал 41"/>
          <p:cNvSpPr/>
          <p:nvPr/>
        </p:nvSpPr>
        <p:spPr>
          <a:xfrm>
            <a:off x="4714875" y="442912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357813" y="4429125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072188" y="4429125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400675" y="38163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048375" y="2555875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715125" y="25717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380288" y="2555875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00063" y="1214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 способ: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571500" y="321468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 способ:</a:t>
            </a:r>
          </a:p>
        </p:txBody>
      </p:sp>
      <p:cxnSp>
        <p:nvCxnSpPr>
          <p:cNvPr id="151" name="Прямая соединительная линия 150"/>
          <p:cNvCxnSpPr/>
          <p:nvPr/>
        </p:nvCxnSpPr>
        <p:spPr>
          <a:xfrm flipH="1">
            <a:off x="5435600" y="2000250"/>
            <a:ext cx="20638" cy="251936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 rot="16200000" flipH="1">
            <a:off x="6120607" y="3167856"/>
            <a:ext cx="1588" cy="26638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>
            <a:spLocks noChangeArrowheads="1"/>
          </p:cNvSpPr>
          <p:nvPr/>
        </p:nvSpPr>
        <p:spPr bwMode="auto">
          <a:xfrm>
            <a:off x="285750" y="3929063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4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4=</a:t>
            </a:r>
            <a:r>
              <a:rPr lang="ru-RU" sz="2800"/>
              <a:t>16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2500"/>
                            </p:stCondLst>
                            <p:childTnLst>
                              <p:par>
                                <p:cTn id="23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5" grpId="1" animBg="1"/>
      <p:bldP spid="27" grpId="0" animBg="1"/>
      <p:bldP spid="27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80" grpId="0"/>
      <p:bldP spid="81" grpId="0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51" grpId="0" animBg="1"/>
      <p:bldP spid="51" grpId="1" animBg="1"/>
      <p:bldP spid="52" grpId="0" animBg="1"/>
      <p:bldP spid="52" grpId="1" animBg="1"/>
      <p:bldP spid="53" grpId="0"/>
      <p:bldP spid="54" grpId="0"/>
      <p:bldP spid="1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 rot="3250421">
            <a:off x="5113338" y="2044700"/>
            <a:ext cx="2757487" cy="2119313"/>
          </a:xfrm>
          <a:custGeom>
            <a:avLst/>
            <a:gdLst>
              <a:gd name="connsiteX0" fmla="*/ 0 w 2786082"/>
              <a:gd name="connsiteY0" fmla="*/ 2500330 h 2500330"/>
              <a:gd name="connsiteX1" fmla="*/ 625083 w 2786082"/>
              <a:gd name="connsiteY1" fmla="*/ 0 h 2500330"/>
              <a:gd name="connsiteX2" fmla="*/ 2161000 w 2786082"/>
              <a:gd name="connsiteY2" fmla="*/ 0 h 2500330"/>
              <a:gd name="connsiteX3" fmla="*/ 2786082 w 2786082"/>
              <a:gd name="connsiteY3" fmla="*/ 2500330 h 2500330"/>
              <a:gd name="connsiteX4" fmla="*/ 0 w 2786082"/>
              <a:gd name="connsiteY4" fmla="*/ 2500330 h 2500330"/>
              <a:gd name="connsiteX0" fmla="*/ 0 w 3429056"/>
              <a:gd name="connsiteY0" fmla="*/ 2500330 h 2500330"/>
              <a:gd name="connsiteX1" fmla="*/ 1268057 w 3429056"/>
              <a:gd name="connsiteY1" fmla="*/ 0 h 2500330"/>
              <a:gd name="connsiteX2" fmla="*/ 2803974 w 3429056"/>
              <a:gd name="connsiteY2" fmla="*/ 0 h 2500330"/>
              <a:gd name="connsiteX3" fmla="*/ 3429056 w 3429056"/>
              <a:gd name="connsiteY3" fmla="*/ 2500330 h 2500330"/>
              <a:gd name="connsiteX4" fmla="*/ 0 w 3429056"/>
              <a:gd name="connsiteY4" fmla="*/ 2500330 h 2500330"/>
              <a:gd name="connsiteX0" fmla="*/ 0 w 3336651"/>
              <a:gd name="connsiteY0" fmla="*/ 2569233 h 2569233"/>
              <a:gd name="connsiteX1" fmla="*/ 1175652 w 3336651"/>
              <a:gd name="connsiteY1" fmla="*/ 0 h 2569233"/>
              <a:gd name="connsiteX2" fmla="*/ 2711569 w 3336651"/>
              <a:gd name="connsiteY2" fmla="*/ 0 h 2569233"/>
              <a:gd name="connsiteX3" fmla="*/ 3336651 w 3336651"/>
              <a:gd name="connsiteY3" fmla="*/ 2500330 h 2569233"/>
              <a:gd name="connsiteX4" fmla="*/ 0 w 3336651"/>
              <a:gd name="connsiteY4" fmla="*/ 2569233 h 2569233"/>
              <a:gd name="connsiteX0" fmla="*/ 0 w 3274354"/>
              <a:gd name="connsiteY0" fmla="*/ 2569233 h 2569233"/>
              <a:gd name="connsiteX1" fmla="*/ 1175652 w 3274354"/>
              <a:gd name="connsiteY1" fmla="*/ 0 h 2569233"/>
              <a:gd name="connsiteX2" fmla="*/ 2711569 w 3274354"/>
              <a:gd name="connsiteY2" fmla="*/ 0 h 2569233"/>
              <a:gd name="connsiteX3" fmla="*/ 3274354 w 3274354"/>
              <a:gd name="connsiteY3" fmla="*/ 2498528 h 2569233"/>
              <a:gd name="connsiteX4" fmla="*/ 0 w 3274354"/>
              <a:gd name="connsiteY4" fmla="*/ 2569233 h 2569233"/>
              <a:gd name="connsiteX0" fmla="*/ 0 w 3274354"/>
              <a:gd name="connsiteY0" fmla="*/ 2619197 h 2619197"/>
              <a:gd name="connsiteX1" fmla="*/ 1175652 w 3274354"/>
              <a:gd name="connsiteY1" fmla="*/ 49964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577272 w 3274354"/>
              <a:gd name="connsiteY1" fmla="*/ 119712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621772 w 3274354"/>
              <a:gd name="connsiteY1" fmla="*/ 181295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74354"/>
              <a:gd name="connsiteY0" fmla="*/ 2619197 h 2619197"/>
              <a:gd name="connsiteX1" fmla="*/ 1617887 w 3274354"/>
              <a:gd name="connsiteY1" fmla="*/ 97701 h 2619197"/>
              <a:gd name="connsiteX2" fmla="*/ 2626495 w 3274354"/>
              <a:gd name="connsiteY2" fmla="*/ 0 h 2619197"/>
              <a:gd name="connsiteX3" fmla="*/ 3274354 w 3274354"/>
              <a:gd name="connsiteY3" fmla="*/ 2548492 h 2619197"/>
              <a:gd name="connsiteX4" fmla="*/ 0 w 3274354"/>
              <a:gd name="connsiteY4" fmla="*/ 2619197 h 2619197"/>
              <a:gd name="connsiteX0" fmla="*/ 0 w 3219704"/>
              <a:gd name="connsiteY0" fmla="*/ 2584672 h 2584672"/>
              <a:gd name="connsiteX1" fmla="*/ 1563237 w 3219704"/>
              <a:gd name="connsiteY1" fmla="*/ 97701 h 2584672"/>
              <a:gd name="connsiteX2" fmla="*/ 2571845 w 3219704"/>
              <a:gd name="connsiteY2" fmla="*/ 0 h 2584672"/>
              <a:gd name="connsiteX3" fmla="*/ 3219704 w 3219704"/>
              <a:gd name="connsiteY3" fmla="*/ 2548492 h 2584672"/>
              <a:gd name="connsiteX4" fmla="*/ 0 w 3219704"/>
              <a:gd name="connsiteY4" fmla="*/ 2584672 h 2584672"/>
              <a:gd name="connsiteX0" fmla="*/ 0 w 3219704"/>
              <a:gd name="connsiteY0" fmla="*/ 2684451 h 2684451"/>
              <a:gd name="connsiteX1" fmla="*/ 1563237 w 3219704"/>
              <a:gd name="connsiteY1" fmla="*/ 197480 h 2684451"/>
              <a:gd name="connsiteX2" fmla="*/ 2510145 w 3219704"/>
              <a:gd name="connsiteY2" fmla="*/ 0 h 2684451"/>
              <a:gd name="connsiteX3" fmla="*/ 3219704 w 3219704"/>
              <a:gd name="connsiteY3" fmla="*/ 2648271 h 2684451"/>
              <a:gd name="connsiteX4" fmla="*/ 0 w 3219704"/>
              <a:gd name="connsiteY4" fmla="*/ 2684451 h 2684451"/>
              <a:gd name="connsiteX0" fmla="*/ 0 w 3251376"/>
              <a:gd name="connsiteY0" fmla="*/ 2684451 h 2684451"/>
              <a:gd name="connsiteX1" fmla="*/ 1563237 w 3251376"/>
              <a:gd name="connsiteY1" fmla="*/ 197480 h 2684451"/>
              <a:gd name="connsiteX2" fmla="*/ 2510145 w 3251376"/>
              <a:gd name="connsiteY2" fmla="*/ 0 h 2684451"/>
              <a:gd name="connsiteX3" fmla="*/ 3251376 w 3251376"/>
              <a:gd name="connsiteY3" fmla="*/ 2618249 h 2684451"/>
              <a:gd name="connsiteX4" fmla="*/ 0 w 3251376"/>
              <a:gd name="connsiteY4" fmla="*/ 2684451 h 2684451"/>
              <a:gd name="connsiteX0" fmla="*/ 0 w 2510145"/>
              <a:gd name="connsiteY0" fmla="*/ 2684451 h 2684451"/>
              <a:gd name="connsiteX1" fmla="*/ 1563237 w 2510145"/>
              <a:gd name="connsiteY1" fmla="*/ 197480 h 2684451"/>
              <a:gd name="connsiteX2" fmla="*/ 2510145 w 2510145"/>
              <a:gd name="connsiteY2" fmla="*/ 0 h 2684451"/>
              <a:gd name="connsiteX3" fmla="*/ 1653759 w 2510145"/>
              <a:gd name="connsiteY3" fmla="*/ 1346253 h 2684451"/>
              <a:gd name="connsiteX4" fmla="*/ 0 w 2510145"/>
              <a:gd name="connsiteY4" fmla="*/ 2684451 h 2684451"/>
              <a:gd name="connsiteX0" fmla="*/ 0 w 2786916"/>
              <a:gd name="connsiteY0" fmla="*/ 2486972 h 2486972"/>
              <a:gd name="connsiteX1" fmla="*/ 1563237 w 2786916"/>
              <a:gd name="connsiteY1" fmla="*/ 1 h 2486972"/>
              <a:gd name="connsiteX2" fmla="*/ 2786916 w 2786916"/>
              <a:gd name="connsiteY2" fmla="*/ 2002060 h 2486972"/>
              <a:gd name="connsiteX3" fmla="*/ 1653759 w 2786916"/>
              <a:gd name="connsiteY3" fmla="*/ 1148774 h 2486972"/>
              <a:gd name="connsiteX4" fmla="*/ 0 w 2786916"/>
              <a:gd name="connsiteY4" fmla="*/ 2486972 h 2486972"/>
              <a:gd name="connsiteX0" fmla="*/ 0 w 2786916"/>
              <a:gd name="connsiteY0" fmla="*/ 2486971 h 2486971"/>
              <a:gd name="connsiteX1" fmla="*/ 1563237 w 2786916"/>
              <a:gd name="connsiteY1" fmla="*/ 0 h 2486971"/>
              <a:gd name="connsiteX2" fmla="*/ 2786916 w 2786916"/>
              <a:gd name="connsiteY2" fmla="*/ 2002059 h 2486971"/>
              <a:gd name="connsiteX3" fmla="*/ 1738772 w 2786916"/>
              <a:gd name="connsiteY3" fmla="*/ 1108156 h 2486971"/>
              <a:gd name="connsiteX4" fmla="*/ 0 w 2786916"/>
              <a:gd name="connsiteY4" fmla="*/ 2486971 h 2486971"/>
              <a:gd name="connsiteX0" fmla="*/ 0 w 2786916"/>
              <a:gd name="connsiteY0" fmla="*/ 2486971 h 2486971"/>
              <a:gd name="connsiteX1" fmla="*/ 1563237 w 2786916"/>
              <a:gd name="connsiteY1" fmla="*/ 0 h 2486971"/>
              <a:gd name="connsiteX2" fmla="*/ 2786916 w 2786916"/>
              <a:gd name="connsiteY2" fmla="*/ 2002059 h 2486971"/>
              <a:gd name="connsiteX3" fmla="*/ 1722991 w 2786916"/>
              <a:gd name="connsiteY3" fmla="*/ 1086440 h 2486971"/>
              <a:gd name="connsiteX4" fmla="*/ 0 w 2786916"/>
              <a:gd name="connsiteY4" fmla="*/ 2486971 h 248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6916" h="2486971">
                <a:moveTo>
                  <a:pt x="0" y="2486971"/>
                </a:moveTo>
                <a:lnTo>
                  <a:pt x="1563237" y="0"/>
                </a:lnTo>
                <a:lnTo>
                  <a:pt x="2786916" y="2002059"/>
                </a:lnTo>
                <a:lnTo>
                  <a:pt x="1722991" y="1086440"/>
                </a:lnTo>
                <a:lnTo>
                  <a:pt x="0" y="248697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ysClr val="windowText" lastClr="000000"/>
                </a:solidFill>
                <a:prstDash val="solid"/>
              </a:ln>
            </a:endParaRPr>
          </a:p>
        </p:txBody>
      </p:sp>
      <p:grpSp>
        <p:nvGrpSpPr>
          <p:cNvPr id="50179" name="Group 26"/>
          <p:cNvGrpSpPr>
            <a:grpSpLocks/>
          </p:cNvGrpSpPr>
          <p:nvPr/>
        </p:nvGrpSpPr>
        <p:grpSpPr bwMode="auto">
          <a:xfrm>
            <a:off x="4143375" y="1357313"/>
            <a:ext cx="4643438" cy="4429125"/>
            <a:chOff x="288" y="480"/>
            <a:chExt cx="1728" cy="1698"/>
          </a:xfrm>
        </p:grpSpPr>
        <p:grpSp>
          <p:nvGrpSpPr>
            <p:cNvPr id="50197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50198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" y="16430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В=0</a:t>
            </a:r>
          </a:p>
        </p:txBody>
      </p:sp>
      <p:sp>
        <p:nvSpPr>
          <p:cNvPr id="25" name="Овал 24"/>
          <p:cNvSpPr/>
          <p:nvPr/>
        </p:nvSpPr>
        <p:spPr>
          <a:xfrm>
            <a:off x="4751388" y="251936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00675" y="251936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072188" y="251936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715125" y="2519363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358063" y="2555875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715125" y="3214688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715125" y="442912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14375" y="2143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Г=8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85750" y="2714625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0</a:t>
            </a:r>
            <a:r>
              <a:rPr lang="en-US" sz="2800"/>
              <a:t>+</a:t>
            </a:r>
            <a:r>
              <a:rPr lang="ru-RU" sz="2800"/>
              <a:t>8:</a:t>
            </a:r>
            <a:r>
              <a:rPr lang="en-US" sz="2800"/>
              <a:t>2-1=</a:t>
            </a:r>
            <a:r>
              <a:rPr lang="ru-RU" sz="2800"/>
              <a:t>3 см</a:t>
            </a:r>
            <a:r>
              <a:rPr lang="ru-RU" sz="2800" baseline="30000"/>
              <a:t>2</a:t>
            </a:r>
          </a:p>
        </p:txBody>
      </p:sp>
      <p:sp>
        <p:nvSpPr>
          <p:cNvPr id="43" name="Овал 42"/>
          <p:cNvSpPr/>
          <p:nvPr/>
        </p:nvSpPr>
        <p:spPr>
          <a:xfrm>
            <a:off x="6696075" y="3816350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00063" y="1214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 способ: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71500" y="321468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 способ: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85750" y="3929063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(</a:t>
            </a:r>
            <a:r>
              <a:rPr lang="en-US" sz="2800"/>
              <a:t>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/>
              <a:t>1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3)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∙2</a:t>
            </a:r>
            <a:r>
              <a:rPr lang="ru-RU" sz="2800">
                <a:cs typeface="Arial" charset="0"/>
              </a:rPr>
              <a:t>=</a:t>
            </a:r>
            <a:r>
              <a:rPr lang="ru-RU" sz="2800"/>
              <a:t>3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6439694" y="2951957"/>
            <a:ext cx="695325" cy="158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5" grpId="1" animBg="1"/>
      <p:bldP spid="27" grpId="0" animBg="1"/>
      <p:bldP spid="27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70" grpId="0" animBg="1"/>
      <p:bldP spid="70" grpId="1" animBg="1"/>
      <p:bldP spid="80" grpId="0"/>
      <p:bldP spid="81" grpId="0"/>
      <p:bldP spid="43" grpId="0" animBg="1"/>
      <p:bldP spid="43" grpId="1" animBg="1"/>
      <p:bldP spid="44" grpId="0"/>
      <p:bldP spid="45" grpId="0"/>
      <p:bldP spid="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ый треугольник 53"/>
          <p:cNvSpPr/>
          <p:nvPr/>
        </p:nvSpPr>
        <p:spPr>
          <a:xfrm flipH="1">
            <a:off x="4786313" y="2663825"/>
            <a:ext cx="3286125" cy="1857375"/>
          </a:xfrm>
          <a:prstGeom prst="rtTriangl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ый треугольник 52"/>
          <p:cNvSpPr/>
          <p:nvPr/>
        </p:nvSpPr>
        <p:spPr>
          <a:xfrm rot="10800000">
            <a:off x="6143625" y="2000250"/>
            <a:ext cx="1928813" cy="642938"/>
          </a:xfrm>
          <a:prstGeom prst="rtTriangl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Прямоугольный треугольник 51"/>
          <p:cNvSpPr/>
          <p:nvPr/>
        </p:nvSpPr>
        <p:spPr>
          <a:xfrm flipV="1">
            <a:off x="4786313" y="2000250"/>
            <a:ext cx="1357312" cy="2500313"/>
          </a:xfrm>
          <a:prstGeom prst="rtTriangl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4786313" y="2000250"/>
            <a:ext cx="3357562" cy="2500313"/>
          </a:xfrm>
          <a:custGeom>
            <a:avLst/>
            <a:gdLst>
              <a:gd name="connsiteX0" fmla="*/ 0 w 2714644"/>
              <a:gd name="connsiteY0" fmla="*/ 2500330 h 2500330"/>
              <a:gd name="connsiteX1" fmla="*/ 0 w 2714644"/>
              <a:gd name="connsiteY1" fmla="*/ 0 h 2500330"/>
              <a:gd name="connsiteX2" fmla="*/ 2714644 w 2714644"/>
              <a:gd name="connsiteY2" fmla="*/ 2500330 h 2500330"/>
              <a:gd name="connsiteX3" fmla="*/ 0 w 2714644"/>
              <a:gd name="connsiteY3" fmla="*/ 2500330 h 2500330"/>
              <a:gd name="connsiteX0" fmla="*/ 0 w 2714644"/>
              <a:gd name="connsiteY0" fmla="*/ 2500330 h 2500330"/>
              <a:gd name="connsiteX1" fmla="*/ 1357290 w 2714644"/>
              <a:gd name="connsiteY1" fmla="*/ 0 h 2500330"/>
              <a:gd name="connsiteX2" fmla="*/ 2714644 w 2714644"/>
              <a:gd name="connsiteY2" fmla="*/ 2500330 h 2500330"/>
              <a:gd name="connsiteX3" fmla="*/ 0 w 2714644"/>
              <a:gd name="connsiteY3" fmla="*/ 2500330 h 2500330"/>
              <a:gd name="connsiteX0" fmla="*/ 0 w 3357554"/>
              <a:gd name="connsiteY0" fmla="*/ 2500330 h 2500330"/>
              <a:gd name="connsiteX1" fmla="*/ 1357290 w 3357554"/>
              <a:gd name="connsiteY1" fmla="*/ 0 h 2500330"/>
              <a:gd name="connsiteX2" fmla="*/ 3357554 w 3357554"/>
              <a:gd name="connsiteY2" fmla="*/ 642918 h 2500330"/>
              <a:gd name="connsiteX3" fmla="*/ 0 w 3357554"/>
              <a:gd name="connsiteY3" fmla="*/ 2500330 h 250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7554" h="2500330">
                <a:moveTo>
                  <a:pt x="0" y="2500330"/>
                </a:moveTo>
                <a:lnTo>
                  <a:pt x="1357290" y="0"/>
                </a:lnTo>
                <a:lnTo>
                  <a:pt x="3357554" y="642918"/>
                </a:lnTo>
                <a:lnTo>
                  <a:pt x="0" y="25003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51206" name="Group 26"/>
          <p:cNvGrpSpPr>
            <a:grpSpLocks/>
          </p:cNvGrpSpPr>
          <p:nvPr/>
        </p:nvGrpSpPr>
        <p:grpSpPr bwMode="auto">
          <a:xfrm>
            <a:off x="4143375" y="1357313"/>
            <a:ext cx="4643438" cy="4429125"/>
            <a:chOff x="288" y="480"/>
            <a:chExt cx="1728" cy="1698"/>
          </a:xfrm>
        </p:grpSpPr>
        <p:grpSp>
          <p:nvGrpSpPr>
            <p:cNvPr id="51225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51226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" y="16430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В=5</a:t>
            </a:r>
          </a:p>
        </p:txBody>
      </p:sp>
      <p:sp>
        <p:nvSpPr>
          <p:cNvPr id="25" name="Овал 24"/>
          <p:cNvSpPr/>
          <p:nvPr/>
        </p:nvSpPr>
        <p:spPr>
          <a:xfrm>
            <a:off x="4714875" y="442912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00675" y="320357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072188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8001000" y="2571750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7358063" y="2555875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71512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0483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5400675" y="3786188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072188" y="2555875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715125" y="2555875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14375" y="2143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Г=4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85750" y="2714625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5</a:t>
            </a:r>
            <a:r>
              <a:rPr lang="en-US" sz="2800"/>
              <a:t>+</a:t>
            </a:r>
            <a:r>
              <a:rPr lang="ru-RU" sz="2800"/>
              <a:t>4:</a:t>
            </a:r>
            <a:r>
              <a:rPr lang="en-US" sz="2800"/>
              <a:t>2-1=</a:t>
            </a:r>
            <a:r>
              <a:rPr lang="ru-RU" sz="2800"/>
              <a:t>6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00063" y="1214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 способ: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71500" y="321468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 способ: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85750" y="3929063"/>
            <a:ext cx="36433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4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/>
              <a:t>5-</a:t>
            </a:r>
            <a:r>
              <a:rPr lang="en-US" sz="2800"/>
              <a:t>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/>
              <a:t>1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3-½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3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5-½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2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4=</a:t>
            </a:r>
            <a:r>
              <a:rPr lang="ru-RU" sz="2800"/>
              <a:t>6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3" grpId="0" animBg="1"/>
      <p:bldP spid="52" grpId="0" animBg="1"/>
      <p:bldP spid="24" grpId="0"/>
      <p:bldP spid="25" grpId="0" animBg="1"/>
      <p:bldP spid="25" grpId="1" animBg="1"/>
      <p:bldP spid="27" grpId="0" animBg="1"/>
      <p:bldP spid="27" grpId="1" animBg="1"/>
      <p:bldP spid="47" grpId="0" animBg="1"/>
      <p:bldP spid="47" grpId="1" animBg="1"/>
      <p:bldP spid="48" grpId="0" animBg="1"/>
      <p:bldP spid="48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80" grpId="0"/>
      <p:bldP spid="81" grpId="0"/>
      <p:bldP spid="45" grpId="0"/>
      <p:bldP spid="46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>
            <a:off x="4824413" y="1979613"/>
            <a:ext cx="3929062" cy="2571750"/>
          </a:xfrm>
          <a:custGeom>
            <a:avLst/>
            <a:gdLst>
              <a:gd name="connsiteX0" fmla="*/ 0 w 3248462"/>
              <a:gd name="connsiteY0" fmla="*/ 1571636 h 3143272"/>
              <a:gd name="connsiteX1" fmla="*/ 1624231 w 3248462"/>
              <a:gd name="connsiteY1" fmla="*/ 0 h 3143272"/>
              <a:gd name="connsiteX2" fmla="*/ 3248462 w 3248462"/>
              <a:gd name="connsiteY2" fmla="*/ 1571636 h 3143272"/>
              <a:gd name="connsiteX3" fmla="*/ 1624231 w 3248462"/>
              <a:gd name="connsiteY3" fmla="*/ 3143272 h 3143272"/>
              <a:gd name="connsiteX4" fmla="*/ 0 w 3248462"/>
              <a:gd name="connsiteY4" fmla="*/ 1571636 h 314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62" h="3143272">
                <a:moveTo>
                  <a:pt x="0" y="1571636"/>
                </a:moveTo>
                <a:lnTo>
                  <a:pt x="1624231" y="0"/>
                </a:lnTo>
                <a:lnTo>
                  <a:pt x="3248462" y="1571636"/>
                </a:lnTo>
                <a:lnTo>
                  <a:pt x="1624231" y="3143272"/>
                </a:lnTo>
                <a:lnTo>
                  <a:pt x="0" y="157163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ysClr val="windowText" lastClr="000000"/>
                </a:solidFill>
                <a:prstDash val="solid"/>
              </a:ln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143375" y="1357313"/>
            <a:ext cx="4643438" cy="4429125"/>
            <a:chOff x="288" y="480"/>
            <a:chExt cx="1728" cy="1698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288" y="480"/>
              <a:ext cx="1728" cy="1698"/>
              <a:chOff x="288" y="480"/>
              <a:chExt cx="2450" cy="1698"/>
            </a:xfrm>
          </p:grpSpPr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288" y="1934"/>
                <a:ext cx="2449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29"/>
              <p:cNvSpPr>
                <a:spLocks noChangeShapeType="1"/>
              </p:cNvSpPr>
              <p:nvPr/>
            </p:nvSpPr>
            <p:spPr bwMode="auto">
              <a:xfrm>
                <a:off x="288" y="48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30"/>
              <p:cNvSpPr>
                <a:spLocks noChangeShapeType="1"/>
              </p:cNvSpPr>
              <p:nvPr/>
            </p:nvSpPr>
            <p:spPr bwMode="auto">
              <a:xfrm>
                <a:off x="288" y="722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288" y="965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32"/>
              <p:cNvSpPr>
                <a:spLocks noChangeShapeType="1"/>
              </p:cNvSpPr>
              <p:nvPr/>
            </p:nvSpPr>
            <p:spPr bwMode="auto">
              <a:xfrm>
                <a:off x="288" y="1207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>
                <a:off x="288" y="1450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34"/>
              <p:cNvSpPr>
                <a:spLocks noChangeShapeType="1"/>
              </p:cNvSpPr>
              <p:nvPr/>
            </p:nvSpPr>
            <p:spPr bwMode="auto">
              <a:xfrm>
                <a:off x="288" y="1693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288" y="2178"/>
                <a:ext cx="245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36"/>
            <p:cNvGrpSpPr>
              <a:grpSpLocks/>
            </p:cNvGrpSpPr>
            <p:nvPr/>
          </p:nvGrpSpPr>
          <p:grpSpPr bwMode="auto">
            <a:xfrm>
              <a:off x="288" y="480"/>
              <a:ext cx="1716" cy="1680"/>
              <a:chOff x="288" y="480"/>
              <a:chExt cx="1716" cy="2183"/>
            </a:xfrm>
          </p:grpSpPr>
          <p:sp>
            <p:nvSpPr>
              <p:cNvPr id="6" name="Line 37"/>
              <p:cNvSpPr>
                <a:spLocks noChangeShapeType="1"/>
              </p:cNvSpPr>
              <p:nvPr/>
            </p:nvSpPr>
            <p:spPr bwMode="auto">
              <a:xfrm>
                <a:off x="53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" name="Line 38"/>
              <p:cNvSpPr>
                <a:spLocks noChangeShapeType="1"/>
              </p:cNvSpPr>
              <p:nvPr/>
            </p:nvSpPr>
            <p:spPr bwMode="auto">
              <a:xfrm>
                <a:off x="77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" name="Line 39"/>
              <p:cNvSpPr>
                <a:spLocks noChangeShapeType="1"/>
              </p:cNvSpPr>
              <p:nvPr/>
            </p:nvSpPr>
            <p:spPr bwMode="auto">
              <a:xfrm>
                <a:off x="102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Line 40"/>
              <p:cNvSpPr>
                <a:spLocks noChangeShapeType="1"/>
              </p:cNvSpPr>
              <p:nvPr/>
            </p:nvSpPr>
            <p:spPr bwMode="auto">
              <a:xfrm>
                <a:off x="126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Line 41"/>
              <p:cNvSpPr>
                <a:spLocks noChangeShapeType="1"/>
              </p:cNvSpPr>
              <p:nvPr/>
            </p:nvSpPr>
            <p:spPr bwMode="auto">
              <a:xfrm>
                <a:off x="1758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Line 42"/>
              <p:cNvSpPr>
                <a:spLocks noChangeShapeType="1"/>
              </p:cNvSpPr>
              <p:nvPr/>
            </p:nvSpPr>
            <p:spPr bwMode="auto">
              <a:xfrm>
                <a:off x="2004" y="480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43"/>
              <p:cNvSpPr>
                <a:spLocks/>
              </p:cNvSpPr>
              <p:nvPr/>
            </p:nvSpPr>
            <p:spPr bwMode="auto">
              <a:xfrm>
                <a:off x="1509" y="486"/>
                <a:ext cx="5" cy="2176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44"/>
              <p:cNvSpPr>
                <a:spLocks/>
              </p:cNvSpPr>
              <p:nvPr/>
            </p:nvSpPr>
            <p:spPr bwMode="auto">
              <a:xfrm>
                <a:off x="288" y="486"/>
                <a:ext cx="1" cy="2172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" y="164306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В=11</a:t>
            </a:r>
          </a:p>
        </p:txBody>
      </p:sp>
      <p:sp>
        <p:nvSpPr>
          <p:cNvPr id="47" name="Овал 46"/>
          <p:cNvSpPr/>
          <p:nvPr/>
        </p:nvSpPr>
        <p:spPr>
          <a:xfrm>
            <a:off x="6732588" y="1928813"/>
            <a:ext cx="144462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8715375" y="3214688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715125" y="4429125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54006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7380288" y="31686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71512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048375" y="31686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6072188" y="3786188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715125" y="3786188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7358063" y="3816350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14375" y="2143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Г=4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85750" y="2714625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</a:t>
            </a:r>
            <a:r>
              <a:rPr lang="ru-RU" sz="2800"/>
              <a:t>11</a:t>
            </a:r>
            <a:r>
              <a:rPr lang="en-US" sz="2800"/>
              <a:t>+</a:t>
            </a:r>
            <a:r>
              <a:rPr lang="ru-RU" sz="2800"/>
              <a:t>4:</a:t>
            </a:r>
            <a:r>
              <a:rPr lang="en-US" sz="2800"/>
              <a:t>2-1=</a:t>
            </a:r>
            <a:r>
              <a:rPr lang="ru-RU" sz="2800"/>
              <a:t>12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sp>
        <p:nvSpPr>
          <p:cNvPr id="43" name="Овал 42"/>
          <p:cNvSpPr/>
          <p:nvPr/>
        </p:nvSpPr>
        <p:spPr>
          <a:xfrm>
            <a:off x="4714875" y="3214688"/>
            <a:ext cx="144463" cy="14287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001000" y="3214688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048375" y="2555875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715125" y="2571750"/>
            <a:ext cx="144463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380288" y="2555875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00063" y="1214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 способ: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571500" y="321468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 способ:</a:t>
            </a:r>
          </a:p>
        </p:txBody>
      </p:sp>
      <p:cxnSp>
        <p:nvCxnSpPr>
          <p:cNvPr id="151" name="Прямая соединительная линия 150"/>
          <p:cNvCxnSpPr/>
          <p:nvPr/>
        </p:nvCxnSpPr>
        <p:spPr>
          <a:xfrm flipH="1">
            <a:off x="6786563" y="2000250"/>
            <a:ext cx="20637" cy="251936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>
            <a:spLocks noChangeArrowheads="1"/>
          </p:cNvSpPr>
          <p:nvPr/>
        </p:nvSpPr>
        <p:spPr bwMode="auto">
          <a:xfrm>
            <a:off x="285750" y="3929063"/>
            <a:ext cx="3643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/>
              <a:t>4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800">
                <a:cs typeface="Arial" charset="0"/>
              </a:rPr>
              <a:t>6=</a:t>
            </a:r>
            <a:r>
              <a:rPr lang="ru-RU" sz="2800"/>
              <a:t>12</a:t>
            </a:r>
            <a:r>
              <a:rPr lang="en-US" sz="2800"/>
              <a:t> </a:t>
            </a:r>
            <a:r>
              <a:rPr lang="ru-RU" sz="2800"/>
              <a:t>см</a:t>
            </a:r>
            <a:r>
              <a:rPr lang="ru-RU" sz="2800" baseline="30000"/>
              <a:t>2</a:t>
            </a:r>
          </a:p>
        </p:txBody>
      </p:sp>
      <p:cxnSp>
        <p:nvCxnSpPr>
          <p:cNvPr id="158" name="Прямая соединительная линия 157"/>
          <p:cNvCxnSpPr/>
          <p:nvPr/>
        </p:nvCxnSpPr>
        <p:spPr>
          <a:xfrm>
            <a:off x="4857750" y="3286125"/>
            <a:ext cx="3929063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"/>
                            </p:stCondLst>
                            <p:childTnLst>
                              <p:par>
                                <p:cTn id="17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7" grpId="0" animBg="1"/>
      <p:bldP spid="5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0" grpId="0"/>
      <p:bldP spid="81" grpId="0"/>
      <p:bldP spid="43" grpId="0" animBg="1"/>
      <p:bldP spid="43" grpId="1" animBg="1"/>
      <p:bldP spid="45" grpId="0" animBg="1"/>
      <p:bldP spid="46" grpId="0" animBg="1"/>
      <p:bldP spid="51" grpId="0" animBg="1"/>
      <p:bldP spid="52" grpId="0" animBg="1"/>
      <p:bldP spid="53" grpId="0"/>
      <p:bldP spid="54" grpId="0"/>
      <p:bldP spid="1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7875" y="366931"/>
            <a:ext cx="6500858" cy="7547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Подведём итоги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8313" y="4581525"/>
            <a:ext cx="7572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Домашнее задание: на листочках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5143512"/>
            <a:ext cx="792961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урок</a:t>
            </a:r>
          </a:p>
        </p:txBody>
      </p:sp>
      <p:graphicFrame>
        <p:nvGraphicFramePr>
          <p:cNvPr id="53450" name="Group 202"/>
          <p:cNvGraphicFramePr>
            <a:graphicFrameLocks noGrp="1"/>
          </p:cNvGraphicFramePr>
          <p:nvPr/>
        </p:nvGraphicFramePr>
        <p:xfrm>
          <a:off x="1116013" y="1628775"/>
          <a:ext cx="6400800" cy="2879727"/>
        </p:xfrm>
        <a:graphic>
          <a:graphicData uri="http://schemas.openxmlformats.org/drawingml/2006/table">
            <a:tbl>
              <a:tblPr/>
              <a:tblGrid>
                <a:gridCol w="296862"/>
                <a:gridCol w="4406900"/>
                <a:gridCol w="423863"/>
                <a:gridCol w="423862"/>
                <a:gridCol w="425450"/>
                <a:gridCol w="423863"/>
              </a:tblGrid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Какие умения сформированы на уроке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“5”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“4”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“3”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“2”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 формулы площадей (тест)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Применяю формулы при решении задач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Умею находить площади разных многоугольников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Применяю Формулу Пика при решении задач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447" name="Rectangle 199"/>
          <p:cNvSpPr>
            <a:spLocks noChangeArrowheads="1"/>
          </p:cNvSpPr>
          <p:nvPr/>
        </p:nvSpPr>
        <p:spPr bwMode="auto">
          <a:xfrm>
            <a:off x="323850" y="1052513"/>
            <a:ext cx="8496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/>
              <a:t>Самоанализ по полученным знаниям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34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214563" y="1143000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571625"/>
            <a:ext cx="42148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параллелограмма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75" y="2000250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a*h</a:t>
            </a:r>
            <a:endParaRPr lang="ru-RU" sz="2800" dirty="0">
              <a:latin typeface="+mj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121443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514351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214563" y="4357688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solidFill>
            <a:srgbClr val="C0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7" name="Прямоугольник 13"/>
          <p:cNvSpPr>
            <a:spLocks noChangeArrowheads="1"/>
          </p:cNvSpPr>
          <p:nvPr/>
        </p:nvSpPr>
        <p:spPr bwMode="auto">
          <a:xfrm>
            <a:off x="1285875" y="52149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0" y="4429125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Верно</a:t>
            </a: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00504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2214563" y="3214688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4071938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a*b</a:t>
            </a:r>
            <a:endParaRPr lang="ru-RU" sz="2800" dirty="0">
              <a:latin typeface="+mj-lt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3286125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2214563" y="2214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86000" y="2286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8" name="Параллелограмм 27"/>
          <p:cNvSpPr/>
          <p:nvPr/>
        </p:nvSpPr>
        <p:spPr>
          <a:xfrm>
            <a:off x="5214938" y="2071688"/>
            <a:ext cx="2143125" cy="1214437"/>
          </a:xfrm>
          <a:prstGeom prst="parallelogram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214938" y="3286125"/>
            <a:ext cx="185737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929313" y="3143250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894263" y="2678113"/>
            <a:ext cx="1214437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500688" y="24272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/>
      <p:bldP spid="11" grpId="1"/>
      <p:bldP spid="13" grpId="0" animBg="1"/>
      <p:bldP spid="15" grpId="0"/>
      <p:bldP spid="21" grpId="0" animBg="1"/>
      <p:bldP spid="21" grpId="1" animBg="1"/>
      <p:bldP spid="23" grpId="0"/>
      <p:bldP spid="23" grpId="1"/>
      <p:bldP spid="25" grpId="0" animBg="1"/>
      <p:bldP spid="25" grpId="1" animBg="1"/>
      <p:bldP spid="27" grpId="0"/>
      <p:bldP spid="27" grpId="1"/>
      <p:bldP spid="30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214563" y="1143000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треугольника</a:t>
            </a:r>
          </a:p>
        </p:txBody>
      </p:sp>
      <p:sp>
        <p:nvSpPr>
          <p:cNvPr id="28677" name="Прямоугольник 9"/>
          <p:cNvSpPr>
            <a:spLocks noChangeArrowheads="1"/>
          </p:cNvSpPr>
          <p:nvPr/>
        </p:nvSpPr>
        <p:spPr bwMode="auto">
          <a:xfrm>
            <a:off x="1285875" y="2000250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S=a</a:t>
            </a:r>
            <a:r>
              <a:rPr lang="ru-RU" sz="2800"/>
              <a:t>*</a:t>
            </a:r>
            <a:r>
              <a:rPr lang="en-US" sz="2800"/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121443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214563" y="3286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solidFill>
            <a:srgbClr val="C0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81" name="Прямоугольник 13"/>
          <p:cNvSpPr>
            <a:spLocks noChangeArrowheads="1"/>
          </p:cNvSpPr>
          <p:nvPr/>
        </p:nvSpPr>
        <p:spPr bwMode="auto">
          <a:xfrm>
            <a:off x="1285875" y="4143375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a*h</a:t>
            </a:r>
            <a:endParaRPr lang="ru-RU" sz="28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0" y="3357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Верно</a:t>
            </a: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2214563" y="4429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5286375"/>
            <a:ext cx="20002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4500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2214563" y="2214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86000" y="2286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33" name="Полилиния 32"/>
          <p:cNvSpPr/>
          <p:nvPr/>
        </p:nvSpPr>
        <p:spPr>
          <a:xfrm>
            <a:off x="5000625" y="2071688"/>
            <a:ext cx="2500313" cy="1285875"/>
          </a:xfrm>
          <a:custGeom>
            <a:avLst/>
            <a:gdLst>
              <a:gd name="connsiteX0" fmla="*/ 0 w 1571625"/>
              <a:gd name="connsiteY0" fmla="*/ 1285875 h 1285875"/>
              <a:gd name="connsiteX1" fmla="*/ 785813 w 1571625"/>
              <a:gd name="connsiteY1" fmla="*/ 0 h 1285875"/>
              <a:gd name="connsiteX2" fmla="*/ 1571625 w 1571625"/>
              <a:gd name="connsiteY2" fmla="*/ 1285875 h 1285875"/>
              <a:gd name="connsiteX3" fmla="*/ 0 w 1571625"/>
              <a:gd name="connsiteY3" fmla="*/ 1285875 h 1285875"/>
              <a:gd name="connsiteX0" fmla="*/ 0 w 2500351"/>
              <a:gd name="connsiteY0" fmla="*/ 1285875 h 1285875"/>
              <a:gd name="connsiteX1" fmla="*/ 1714539 w 2500351"/>
              <a:gd name="connsiteY1" fmla="*/ 0 h 1285875"/>
              <a:gd name="connsiteX2" fmla="*/ 2500351 w 2500351"/>
              <a:gd name="connsiteY2" fmla="*/ 1285875 h 1285875"/>
              <a:gd name="connsiteX3" fmla="*/ 0 w 2500351"/>
              <a:gd name="connsiteY3" fmla="*/ 1285875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351" h="1285875">
                <a:moveTo>
                  <a:pt x="0" y="1285875"/>
                </a:moveTo>
                <a:lnTo>
                  <a:pt x="1714539" y="0"/>
                </a:lnTo>
                <a:lnTo>
                  <a:pt x="2500351" y="1285875"/>
                </a:lnTo>
                <a:lnTo>
                  <a:pt x="0" y="1285875"/>
                </a:lnTo>
                <a:close/>
              </a:path>
            </a:pathLst>
          </a:cu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4" name="Прямая соединительная линия 33"/>
          <p:cNvCxnSpPr>
            <a:endCxn id="33" idx="2"/>
          </p:cNvCxnSpPr>
          <p:nvPr/>
        </p:nvCxnSpPr>
        <p:spPr>
          <a:xfrm>
            <a:off x="5002213" y="3355975"/>
            <a:ext cx="2498725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500688" y="32146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072188" y="2714625"/>
            <a:ext cx="128746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357938" y="26431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/>
      <p:bldP spid="11" grpId="1"/>
      <p:bldP spid="13" grpId="0" animBg="1"/>
      <p:bldP spid="15" grpId="0"/>
      <p:bldP spid="21" grpId="0" animBg="1"/>
      <p:bldP spid="21" grpId="1" animBg="1"/>
      <p:bldP spid="23" grpId="0"/>
      <p:bldP spid="23" grpId="1"/>
      <p:bldP spid="25" grpId="0" animBg="1"/>
      <p:bldP spid="25" grpId="1" animBg="1"/>
      <p:bldP spid="27" grpId="0"/>
      <p:bldP spid="27" grpId="1"/>
      <p:bldP spid="35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Площадь прямоугольного</a:t>
            </a:r>
          </a:p>
          <a:p>
            <a:pPr>
              <a:defRPr/>
            </a:pPr>
            <a:r>
              <a:rPr lang="ru-RU" sz="2400" dirty="0"/>
              <a:t>треугольника</a:t>
            </a:r>
            <a:endParaRPr lang="ru-RU" sz="2400" dirty="0">
              <a:latin typeface="+mj-lt"/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200024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214563" y="1214438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solidFill>
            <a:srgbClr val="C0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702" name="Прямоугольник 13"/>
          <p:cNvSpPr>
            <a:spLocks noChangeArrowheads="1"/>
          </p:cNvSpPr>
          <p:nvPr/>
        </p:nvSpPr>
        <p:spPr bwMode="auto">
          <a:xfrm>
            <a:off x="1285875" y="207168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a*b</a:t>
            </a:r>
            <a:endParaRPr lang="ru-RU" sz="28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0" y="1285875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Верно</a:t>
            </a: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5214950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5286375"/>
            <a:ext cx="20716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2214563" y="2214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86000" y="2286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8" name="Прямоугольный треугольник 27"/>
          <p:cNvSpPr/>
          <p:nvPr/>
        </p:nvSpPr>
        <p:spPr>
          <a:xfrm>
            <a:off x="5786438" y="2428875"/>
            <a:ext cx="1143000" cy="1571625"/>
          </a:xfrm>
          <a:prstGeom prst="rtTriangl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9711" name="Группа 28"/>
          <p:cNvGrpSpPr>
            <a:grpSpLocks/>
          </p:cNvGrpSpPr>
          <p:nvPr/>
        </p:nvGrpSpPr>
        <p:grpSpPr bwMode="auto">
          <a:xfrm>
            <a:off x="1214438" y="4000500"/>
            <a:ext cx="2000250" cy="881063"/>
            <a:chOff x="6929454" y="2000240"/>
            <a:chExt cx="2000260" cy="881065"/>
          </a:xfrm>
        </p:grpSpPr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6929454" y="2143115"/>
              <a:ext cx="714379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S=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429518" y="2000240"/>
              <a:ext cx="1214444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u="sng" dirty="0">
                  <a:latin typeface="+mj-lt"/>
                </a:rPr>
                <a:t>(</a:t>
              </a:r>
              <a:r>
                <a:rPr lang="en-US" sz="2800" u="sng" dirty="0" err="1">
                  <a:latin typeface="+mj-lt"/>
                </a:rPr>
                <a:t>a+b</a:t>
              </a:r>
              <a:r>
                <a:rPr lang="en-US" sz="2800" u="sng" dirty="0">
                  <a:latin typeface="+mj-lt"/>
                </a:rPr>
                <a:t>)</a:t>
              </a:r>
              <a:endParaRPr lang="ru-RU" sz="2800" u="sng" dirty="0">
                <a:latin typeface="+mj-lt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7715270" y="2357429"/>
              <a:ext cx="500066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2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8286773" y="2143115"/>
              <a:ext cx="642941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*h</a:t>
              </a:r>
              <a:endParaRPr lang="ru-RU" sz="2800" dirty="0">
                <a:latin typeface="+mj-lt"/>
              </a:endParaRPr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4999831" y="3215482"/>
            <a:ext cx="157162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429250" y="3000375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>
              <a:latin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6357144" y="3429794"/>
            <a:ext cx="1588" cy="1143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000750" y="4000500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214563" y="3286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3357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2214563" y="4429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4500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7929563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5" grpId="0" animBg="1"/>
      <p:bldP spid="25" grpId="1" animBg="1"/>
      <p:bldP spid="27" grpId="0"/>
      <p:bldP spid="27" grpId="1"/>
      <p:bldP spid="40" grpId="0"/>
      <p:bldP spid="42" grpId="0"/>
      <p:bldP spid="7" grpId="0" animBg="1"/>
      <p:bldP spid="7" grpId="1" animBg="1"/>
      <p:bldP spid="11" grpId="0"/>
      <p:bldP spid="11" grpId="1"/>
      <p:bldP spid="21" grpId="0" animBg="1"/>
      <p:bldP spid="21" grpId="1" animBg="1"/>
      <p:bldP spid="23" grpId="0"/>
      <p:bldP spid="2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830997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Тест на повторение формул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785786" y="192880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71625"/>
            <a:ext cx="4286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Площадь трапеции</a:t>
            </a: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785786" y="5286388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749" name="Прямоугольник 13"/>
          <p:cNvSpPr>
            <a:spLocks noChangeArrowheads="1"/>
          </p:cNvSpPr>
          <p:nvPr/>
        </p:nvSpPr>
        <p:spPr bwMode="auto">
          <a:xfrm>
            <a:off x="1357313" y="4143375"/>
            <a:ext cx="164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S=½</a:t>
            </a:r>
            <a:r>
              <a:rPr lang="ru-RU" sz="2800"/>
              <a:t>*</a:t>
            </a:r>
            <a:r>
              <a:rPr lang="en-US" sz="2800"/>
              <a:t>a*b</a:t>
            </a:r>
            <a:endParaRPr lang="ru-RU" sz="280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85786" y="407194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214438" y="2000250"/>
            <a:ext cx="20716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S=½</a:t>
            </a:r>
            <a:r>
              <a:rPr lang="ru-RU" sz="2800" dirty="0">
                <a:latin typeface="+mj-lt"/>
              </a:rPr>
              <a:t>*</a:t>
            </a:r>
            <a:r>
              <a:rPr lang="en-US" sz="2800" dirty="0">
                <a:latin typeface="+mj-lt"/>
              </a:rPr>
              <a:t>d</a:t>
            </a:r>
            <a:r>
              <a:rPr lang="en-US" sz="2800" baseline="-25000" dirty="0">
                <a:latin typeface="+mj-lt"/>
              </a:rPr>
              <a:t>1</a:t>
            </a:r>
            <a:r>
              <a:rPr lang="en-US" sz="2800" dirty="0">
                <a:latin typeface="+mj-lt"/>
              </a:rPr>
              <a:t>*d</a:t>
            </a:r>
            <a:r>
              <a:rPr lang="en-US" sz="2800" baseline="-25000" dirty="0">
                <a:latin typeface="+mj-lt"/>
              </a:rPr>
              <a:t>2</a:t>
            </a:r>
            <a:endParaRPr lang="ru-RU" sz="2800" baseline="-25000" dirty="0">
              <a:latin typeface="+mj-lt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785786" y="3000372"/>
            <a:ext cx="357190" cy="571504"/>
          </a:xfrm>
          <a:prstGeom prst="actionButtonBlank">
            <a:avLst/>
          </a:pr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75" y="3071813"/>
            <a:ext cx="1643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S=a*b</a:t>
            </a:r>
            <a:endParaRPr lang="ru-RU" sz="2800" dirty="0">
              <a:latin typeface="+mj-lt"/>
            </a:endParaRPr>
          </a:p>
        </p:txBody>
      </p:sp>
      <p:grpSp>
        <p:nvGrpSpPr>
          <p:cNvPr id="31754" name="Группа 28"/>
          <p:cNvGrpSpPr>
            <a:grpSpLocks/>
          </p:cNvGrpSpPr>
          <p:nvPr/>
        </p:nvGrpSpPr>
        <p:grpSpPr bwMode="auto">
          <a:xfrm>
            <a:off x="1357313" y="5214938"/>
            <a:ext cx="2000250" cy="881062"/>
            <a:chOff x="6929454" y="2000240"/>
            <a:chExt cx="2000260" cy="881065"/>
          </a:xfrm>
        </p:grpSpPr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6929454" y="2143115"/>
              <a:ext cx="714379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S=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429518" y="2000240"/>
              <a:ext cx="1214444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u="sng" dirty="0">
                  <a:latin typeface="+mj-lt"/>
                </a:rPr>
                <a:t>(</a:t>
              </a:r>
              <a:r>
                <a:rPr lang="en-US" sz="2800" u="sng" dirty="0" err="1">
                  <a:latin typeface="+mj-lt"/>
                </a:rPr>
                <a:t>a+b</a:t>
              </a:r>
              <a:r>
                <a:rPr lang="en-US" sz="2800" u="sng" dirty="0">
                  <a:latin typeface="+mj-lt"/>
                </a:rPr>
                <a:t>)</a:t>
              </a:r>
              <a:endParaRPr lang="ru-RU" sz="2800" u="sng" dirty="0">
                <a:latin typeface="+mj-lt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7715270" y="2357428"/>
              <a:ext cx="500066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2</a:t>
              </a:r>
              <a:endParaRPr lang="ru-RU" sz="2800" dirty="0">
                <a:latin typeface="+mj-lt"/>
              </a:endParaRPr>
            </a:p>
          </p:txBody>
        </p:sp>
        <p:sp>
          <p:nvSpPr>
            <p:cNvPr id="36" name="TextBox 35"/>
            <p:cNvSpPr txBox="1">
              <a:spLocks noChangeArrowheads="1"/>
            </p:cNvSpPr>
            <p:nvPr/>
          </p:nvSpPr>
          <p:spPr bwMode="auto">
            <a:xfrm>
              <a:off x="8286773" y="2143115"/>
              <a:ext cx="642941" cy="52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j-lt"/>
                </a:rPr>
                <a:t>*h</a:t>
              </a:r>
              <a:endParaRPr lang="ru-RU" sz="2800" dirty="0">
                <a:latin typeface="+mj-lt"/>
              </a:endParaRPr>
            </a:p>
          </p:txBody>
        </p:sp>
      </p:grpSp>
      <p:sp>
        <p:nvSpPr>
          <p:cNvPr id="7" name="Скругленная прямоугольная выноска 6"/>
          <p:cNvSpPr/>
          <p:nvPr/>
        </p:nvSpPr>
        <p:spPr>
          <a:xfrm>
            <a:off x="2214563" y="1143000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86000" y="121443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2214563" y="3286125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86000" y="3357563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214563" y="4500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solidFill>
            <a:srgbClr val="C0000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0" y="4572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Верно</a:t>
            </a: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2214563" y="2214563"/>
            <a:ext cx="1714500" cy="571500"/>
          </a:xfrm>
          <a:prstGeom prst="wedgeRoundRectCallout">
            <a:avLst>
              <a:gd name="adj1" fmla="val -54592"/>
              <a:gd name="adj2" fmla="val 124991"/>
              <a:gd name="adj3" fmla="val 16667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86000" y="2286000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Подумай</a:t>
            </a:r>
          </a:p>
        </p:txBody>
      </p:sp>
      <p:sp>
        <p:nvSpPr>
          <p:cNvPr id="38" name="Трапеция 37"/>
          <p:cNvSpPr/>
          <p:nvPr/>
        </p:nvSpPr>
        <p:spPr>
          <a:xfrm>
            <a:off x="4857750" y="2143125"/>
            <a:ext cx="2214563" cy="1143000"/>
          </a:xfrm>
          <a:prstGeom prst="trapezoid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143500" y="2143125"/>
            <a:ext cx="1643063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715000" y="1714500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</a:t>
            </a:r>
            <a:endParaRPr lang="ru-RU" sz="2800" baseline="-25000">
              <a:latin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857750" y="3286125"/>
            <a:ext cx="2214563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786438" y="3214688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b</a:t>
            </a:r>
            <a:endParaRPr lang="ru-RU" sz="2800" baseline="-25000">
              <a:latin typeface="Times New Roman" pitchFamily="18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>
            <a:off x="4572794" y="2713831"/>
            <a:ext cx="1143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143500" y="2500313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h</a:t>
            </a:r>
            <a:endParaRPr lang="ru-RU" sz="2800" baseline="-25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/>
      <p:bldP spid="11" grpId="1"/>
      <p:bldP spid="21" grpId="0" animBg="1"/>
      <p:bldP spid="21" grpId="1" animBg="1"/>
      <p:bldP spid="23" grpId="0"/>
      <p:bldP spid="23" grpId="1"/>
      <p:bldP spid="13" grpId="0" animBg="1"/>
      <p:bldP spid="15" grpId="0"/>
      <p:bldP spid="25" grpId="0" animBg="1"/>
      <p:bldP spid="25" grpId="1" animBg="1"/>
      <p:bldP spid="27" grpId="0"/>
      <p:bldP spid="27" grpId="1"/>
      <p:bldP spid="40" grpId="0"/>
      <p:bldP spid="42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3"/>
          <p:cNvSpPr>
            <a:spLocks noGrp="1"/>
          </p:cNvSpPr>
          <p:nvPr>
            <p:ph type="title"/>
          </p:nvPr>
        </p:nvSpPr>
        <p:spPr>
          <a:xfrm>
            <a:off x="357188" y="214313"/>
            <a:ext cx="8534400" cy="85725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>Найдите площади фигур, изображённых на клетчатой бумаге с размером клетки 1см*</a:t>
            </a:r>
            <a:r>
              <a:rPr lang="ru-RU" sz="2000" b="1" dirty="0" err="1" smtClean="0"/>
              <a:t>1см</a:t>
            </a:r>
            <a:r>
              <a:rPr lang="ru-RU" sz="2000" b="1" dirty="0" smtClean="0"/>
              <a:t>. Ответ дайте в квадратных сантиметрах.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40768"/>
            <a:ext cx="2643187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1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29019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Прямая соединительная линия 20"/>
          <p:cNvCxnSpPr/>
          <p:nvPr/>
        </p:nvCxnSpPr>
        <p:spPr>
          <a:xfrm rot="5400000">
            <a:off x="1731044" y="2021484"/>
            <a:ext cx="642938" cy="1587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691680" y="2348880"/>
            <a:ext cx="1979612" cy="1587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24128" y="2276872"/>
            <a:ext cx="2143125" cy="1587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5186858" y="2022054"/>
            <a:ext cx="500063" cy="1588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331640" y="2996952"/>
            <a:ext cx="271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S=½*2*6=6 </a:t>
            </a:r>
            <a:r>
              <a:rPr lang="ru-RU" sz="2400" dirty="0">
                <a:latin typeface="Times New Roman" pitchFamily="18" charset="0"/>
              </a:rPr>
              <a:t>см</a:t>
            </a:r>
            <a:r>
              <a:rPr lang="ru-RU" sz="2400" baseline="30000" dirty="0">
                <a:latin typeface="Times New Roman" pitchFamily="18" charset="0"/>
              </a:rPr>
              <a:t>2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143250" y="5429250"/>
            <a:ext cx="292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S=½*</a:t>
            </a:r>
            <a:r>
              <a:rPr lang="ru-RU" sz="2400">
                <a:latin typeface="Times New Roman" pitchFamily="18" charset="0"/>
              </a:rPr>
              <a:t>(2+5)</a:t>
            </a:r>
            <a:r>
              <a:rPr lang="en-US" sz="2400">
                <a:latin typeface="Times New Roman" pitchFamily="18" charset="0"/>
              </a:rPr>
              <a:t>*</a:t>
            </a:r>
            <a:r>
              <a:rPr lang="ru-RU" sz="2400">
                <a:latin typeface="Times New Roman" pitchFamily="18" charset="0"/>
              </a:rPr>
              <a:t>4</a:t>
            </a:r>
            <a:r>
              <a:rPr lang="en-US" sz="2400">
                <a:latin typeface="Times New Roman" pitchFamily="18" charset="0"/>
              </a:rPr>
              <a:t>=</a:t>
            </a:r>
            <a:r>
              <a:rPr lang="ru-RU" sz="2400">
                <a:latin typeface="Times New Roman" pitchFamily="18" charset="0"/>
              </a:rPr>
              <a:t>14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см</a:t>
            </a:r>
            <a:r>
              <a:rPr lang="ru-RU" sz="2400" baseline="30000">
                <a:latin typeface="Times New Roman" pitchFamily="18" charset="0"/>
              </a:rPr>
              <a:t>2</a:t>
            </a:r>
          </a:p>
        </p:txBody>
      </p:sp>
      <p:pic>
        <p:nvPicPr>
          <p:cNvPr id="28686" name="Picture 2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643313"/>
            <a:ext cx="22860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663576" y="4016375"/>
            <a:ext cx="468312" cy="1587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900113" y="5003800"/>
            <a:ext cx="1800225" cy="1588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292080" y="2852936"/>
            <a:ext cx="271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S=½*2*</a:t>
            </a:r>
            <a:r>
              <a:rPr lang="ru-RU" sz="2400" dirty="0">
                <a:latin typeface="Times New Roman" pitchFamily="18" charset="0"/>
              </a:rPr>
              <a:t>9</a:t>
            </a:r>
            <a:r>
              <a:rPr lang="en-US" sz="2400" dirty="0">
                <a:latin typeface="Times New Roman" pitchFamily="18" charset="0"/>
              </a:rPr>
              <a:t>=</a:t>
            </a:r>
            <a:r>
              <a:rPr lang="ru-RU" sz="2400" dirty="0">
                <a:latin typeface="Times New Roman" pitchFamily="18" charset="0"/>
              </a:rPr>
              <a:t>9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см</a:t>
            </a:r>
            <a:r>
              <a:rPr lang="ru-RU" sz="2400" baseline="30000" dirty="0">
                <a:latin typeface="Times New Roman" pitchFamily="18" charset="0"/>
              </a:rPr>
              <a:t>2</a:t>
            </a:r>
          </a:p>
        </p:txBody>
      </p:sp>
      <p:pic>
        <p:nvPicPr>
          <p:cNvPr id="2869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3500438"/>
            <a:ext cx="27289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643313"/>
            <a:ext cx="18573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572000" y="4103688"/>
            <a:ext cx="500063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635375" y="5040313"/>
            <a:ext cx="1189038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4103688" y="4572000"/>
            <a:ext cx="936625" cy="3175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286500" y="4751388"/>
            <a:ext cx="714375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 flipH="1" flipV="1">
            <a:off x="6965950" y="4321175"/>
            <a:ext cx="928688" cy="1588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71500" y="5429250"/>
            <a:ext cx="271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S=½*</a:t>
            </a:r>
            <a:r>
              <a:rPr lang="ru-RU" sz="2400">
                <a:latin typeface="Times New Roman" pitchFamily="18" charset="0"/>
              </a:rPr>
              <a:t>3</a:t>
            </a:r>
            <a:r>
              <a:rPr lang="en-US" sz="2400">
                <a:latin typeface="Times New Roman" pitchFamily="18" charset="0"/>
              </a:rPr>
              <a:t>*8=</a:t>
            </a:r>
            <a:r>
              <a:rPr lang="ru-RU" sz="2400">
                <a:latin typeface="Times New Roman" pitchFamily="18" charset="0"/>
              </a:rPr>
              <a:t>12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см</a:t>
            </a:r>
            <a:r>
              <a:rPr lang="ru-RU" sz="2400" baseline="30000">
                <a:latin typeface="Times New Roman" pitchFamily="18" charset="0"/>
              </a:rPr>
              <a:t>2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072188" y="5429250"/>
            <a:ext cx="271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S=</a:t>
            </a:r>
            <a:r>
              <a:rPr lang="ru-RU" sz="2400">
                <a:latin typeface="Times New Roman" pitchFamily="18" charset="0"/>
              </a:rPr>
              <a:t>3</a:t>
            </a:r>
            <a:r>
              <a:rPr lang="en-US" sz="2400">
                <a:latin typeface="Times New Roman" pitchFamily="18" charset="0"/>
              </a:rPr>
              <a:t>*</a:t>
            </a:r>
            <a:r>
              <a:rPr lang="ru-RU" sz="2400">
                <a:latin typeface="Times New Roman" pitchFamily="18" charset="0"/>
              </a:rPr>
              <a:t>4</a:t>
            </a:r>
            <a:r>
              <a:rPr lang="en-US" sz="2400">
                <a:latin typeface="Times New Roman" pitchFamily="18" charset="0"/>
              </a:rPr>
              <a:t>=</a:t>
            </a:r>
            <a:r>
              <a:rPr lang="ru-RU" sz="2400">
                <a:latin typeface="Times New Roman" pitchFamily="18" charset="0"/>
              </a:rPr>
              <a:t>12 см</a:t>
            </a:r>
            <a:r>
              <a:rPr lang="ru-RU" sz="2400" baseline="30000">
                <a:latin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7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Прямая соединительная линия 73"/>
          <p:cNvCxnSpPr/>
          <p:nvPr/>
        </p:nvCxnSpPr>
        <p:spPr>
          <a:xfrm rot="5400000">
            <a:off x="248444" y="3536157"/>
            <a:ext cx="1216025" cy="158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857250" y="2500313"/>
            <a:ext cx="1643063" cy="42862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857250" y="3714750"/>
            <a:ext cx="1643063" cy="42862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1891506" y="3107532"/>
            <a:ext cx="1216025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857250" y="785813"/>
            <a:ext cx="1643063" cy="158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1714500" y="2071688"/>
            <a:ext cx="395288" cy="158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0800000">
            <a:off x="857250" y="3714750"/>
            <a:ext cx="1643063" cy="1588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2915816" y="2492896"/>
            <a:ext cx="1728192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5" name="TextBox 95"/>
          <p:cNvSpPr txBox="1">
            <a:spLocks noChangeArrowheads="1"/>
          </p:cNvSpPr>
          <p:nvPr/>
        </p:nvSpPr>
        <p:spPr bwMode="auto">
          <a:xfrm>
            <a:off x="4286250" y="928688"/>
            <a:ext cx="714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Times New Roman" pitchFamily="18" charset="0"/>
              </a:rPr>
              <a:t>s</a:t>
            </a:r>
            <a:r>
              <a:rPr lang="en-US" sz="5400" baseline="-25000">
                <a:latin typeface="Times New Roman" pitchFamily="18" charset="0"/>
              </a:rPr>
              <a:t>2</a:t>
            </a:r>
            <a:endParaRPr lang="ru-RU" sz="5400" baseline="-25000">
              <a:latin typeface="Times New Roman" pitchFamily="18" charset="0"/>
            </a:endParaRPr>
          </a:p>
        </p:txBody>
      </p:sp>
      <p:sp>
        <p:nvSpPr>
          <p:cNvPr id="35856" name="TextBox 96"/>
          <p:cNvSpPr txBox="1">
            <a:spLocks noChangeArrowheads="1"/>
          </p:cNvSpPr>
          <p:nvPr/>
        </p:nvSpPr>
        <p:spPr bwMode="auto">
          <a:xfrm>
            <a:off x="1571625" y="3714750"/>
            <a:ext cx="714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Times New Roman" pitchFamily="18" charset="0"/>
              </a:rPr>
              <a:t>s</a:t>
            </a:r>
            <a:r>
              <a:rPr lang="en-US" sz="5400" baseline="-25000">
                <a:latin typeface="Times New Roman" pitchFamily="18" charset="0"/>
              </a:rPr>
              <a:t>3</a:t>
            </a:r>
            <a:endParaRPr lang="ru-RU" sz="5400" baseline="-25000">
              <a:latin typeface="Times New Roman" pitchFamily="18" charset="0"/>
            </a:endParaRP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5214938" y="642938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1</a:t>
            </a:r>
            <a:r>
              <a:rPr lang="en-US" sz="2800">
                <a:latin typeface="Times New Roman" pitchFamily="18" charset="0"/>
              </a:rPr>
              <a:t>=½*(4+1)*3=7,5 </a:t>
            </a:r>
            <a:r>
              <a:rPr lang="ru-RU" sz="2800">
                <a:latin typeface="Times New Roman" pitchFamily="18" charset="0"/>
              </a:rPr>
              <a:t>см</a:t>
            </a:r>
            <a:r>
              <a:rPr lang="ru-RU" sz="2800" baseline="30000">
                <a:latin typeface="Times New Roman" pitchFamily="18" charset="0"/>
              </a:rPr>
              <a:t>2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5214938" y="1500188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Times New Roman" pitchFamily="18" charset="0"/>
              </a:rPr>
              <a:t>S</a:t>
            </a:r>
            <a:r>
              <a:rPr lang="en-US" sz="2800" baseline="-25000" dirty="0">
                <a:latin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</a:rPr>
              <a:t>=½*8*4=16 </a:t>
            </a:r>
            <a:r>
              <a:rPr lang="ru-RU" sz="2800" dirty="0">
                <a:latin typeface="Times New Roman" pitchFamily="18" charset="0"/>
              </a:rPr>
              <a:t>см</a:t>
            </a:r>
            <a:r>
              <a:rPr lang="ru-RU" sz="2800" baseline="30000" dirty="0">
                <a:latin typeface="Times New Roman" pitchFamily="18" charset="0"/>
              </a:rPr>
              <a:t>2</a:t>
            </a: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5214938" y="2357438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S</a:t>
            </a:r>
            <a:r>
              <a:rPr lang="en-US" sz="2800" baseline="-25000">
                <a:latin typeface="Times New Roman" pitchFamily="18" charset="0"/>
              </a:rPr>
              <a:t>3</a:t>
            </a:r>
            <a:r>
              <a:rPr lang="en-US" sz="2800">
                <a:latin typeface="Times New Roman" pitchFamily="18" charset="0"/>
              </a:rPr>
              <a:t>=4*3=12 </a:t>
            </a:r>
            <a:r>
              <a:rPr lang="ru-RU" sz="2800">
                <a:latin typeface="Times New Roman" pitchFamily="18" charset="0"/>
              </a:rPr>
              <a:t>см</a:t>
            </a:r>
            <a:r>
              <a:rPr lang="ru-RU" sz="2800" baseline="30000">
                <a:latin typeface="Times New Roman" pitchFamily="18" charset="0"/>
              </a:rPr>
              <a:t>2</a:t>
            </a: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 rot="5400000" flipH="1" flipV="1">
            <a:off x="246063" y="3540125"/>
            <a:ext cx="1223962" cy="1588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66" name="Group 2"/>
          <p:cNvGrpSpPr>
            <a:grpSpLocks/>
          </p:cNvGrpSpPr>
          <p:nvPr/>
        </p:nvGrpSpPr>
        <p:grpSpPr bwMode="auto">
          <a:xfrm>
            <a:off x="395536" y="332656"/>
            <a:ext cx="4676103" cy="4643437"/>
            <a:chOff x="2661" y="288"/>
            <a:chExt cx="3722" cy="3666"/>
          </a:xfrm>
        </p:grpSpPr>
        <p:grpSp>
          <p:nvGrpSpPr>
            <p:cNvPr id="35880" name="Group 3"/>
            <p:cNvGrpSpPr>
              <a:grpSpLocks/>
            </p:cNvGrpSpPr>
            <p:nvPr/>
          </p:nvGrpSpPr>
          <p:grpSpPr bwMode="auto">
            <a:xfrm>
              <a:off x="2688" y="288"/>
              <a:ext cx="3683" cy="3643"/>
              <a:chOff x="2688" y="1632"/>
              <a:chExt cx="3683" cy="2299"/>
            </a:xfrm>
          </p:grpSpPr>
          <p:sp>
            <p:nvSpPr>
              <p:cNvPr id="59" name="Line 4"/>
              <p:cNvSpPr>
                <a:spLocks noChangeShapeType="1"/>
              </p:cNvSpPr>
              <p:nvPr/>
            </p:nvSpPr>
            <p:spPr bwMode="auto">
              <a:xfrm>
                <a:off x="3023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0" name="Line 5"/>
              <p:cNvSpPr>
                <a:spLocks noChangeShapeType="1"/>
              </p:cNvSpPr>
              <p:nvPr/>
            </p:nvSpPr>
            <p:spPr bwMode="auto">
              <a:xfrm>
                <a:off x="3355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1" name="Line 6"/>
              <p:cNvSpPr>
                <a:spLocks noChangeShapeType="1"/>
              </p:cNvSpPr>
              <p:nvPr/>
            </p:nvSpPr>
            <p:spPr bwMode="auto">
              <a:xfrm>
                <a:off x="3690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2" name="Line 7"/>
              <p:cNvSpPr>
                <a:spLocks noChangeShapeType="1"/>
              </p:cNvSpPr>
              <p:nvPr/>
            </p:nvSpPr>
            <p:spPr bwMode="auto">
              <a:xfrm>
                <a:off x="4022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3" name="Line 8"/>
              <p:cNvSpPr>
                <a:spLocks noChangeShapeType="1"/>
              </p:cNvSpPr>
              <p:nvPr/>
            </p:nvSpPr>
            <p:spPr bwMode="auto">
              <a:xfrm>
                <a:off x="4691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4" name="Line 9"/>
              <p:cNvSpPr>
                <a:spLocks noChangeShapeType="1"/>
              </p:cNvSpPr>
              <p:nvPr/>
            </p:nvSpPr>
            <p:spPr bwMode="auto">
              <a:xfrm>
                <a:off x="5024" y="1632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5" name="Freeform 10"/>
              <p:cNvSpPr>
                <a:spLocks/>
              </p:cNvSpPr>
              <p:nvPr/>
            </p:nvSpPr>
            <p:spPr bwMode="auto">
              <a:xfrm>
                <a:off x="4350" y="1638"/>
                <a:ext cx="10" cy="2291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9525" cmpd="sng">
                <a:solidFill>
                  <a:schemeClr val="bg1">
                    <a:lumMod val="6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6" name="Freeform 11"/>
              <p:cNvSpPr>
                <a:spLocks/>
              </p:cNvSpPr>
              <p:nvPr/>
            </p:nvSpPr>
            <p:spPr bwMode="auto">
              <a:xfrm>
                <a:off x="2688" y="1638"/>
                <a:ext cx="1" cy="2289"/>
              </a:xfrm>
              <a:custGeom>
                <a:avLst/>
                <a:gdLst/>
                <a:ahLst/>
                <a:cxnLst>
                  <a:cxn ang="0">
                    <a:pos x="0" y="2175"/>
                  </a:cxn>
                  <a:cxn ang="0">
                    <a:pos x="1" y="0"/>
                  </a:cxn>
                </a:cxnLst>
                <a:rect l="0" t="0" r="r" b="b"/>
                <a:pathLst>
                  <a:path w="1" h="2175">
                    <a:moveTo>
                      <a:pt x="0" y="2175"/>
                    </a:moveTo>
                    <a:lnTo>
                      <a:pt x="1" y="0"/>
                    </a:lnTo>
                  </a:path>
                </a:pathLst>
              </a:cu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7" name="Line 12"/>
              <p:cNvSpPr>
                <a:spLocks noChangeShapeType="1"/>
              </p:cNvSpPr>
              <p:nvPr/>
            </p:nvSpPr>
            <p:spPr bwMode="auto">
              <a:xfrm>
                <a:off x="5369" y="1634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8" name="Line 13"/>
              <p:cNvSpPr>
                <a:spLocks noChangeShapeType="1"/>
              </p:cNvSpPr>
              <p:nvPr/>
            </p:nvSpPr>
            <p:spPr bwMode="auto">
              <a:xfrm>
                <a:off x="6038" y="1634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9" name="Line 14"/>
              <p:cNvSpPr>
                <a:spLocks noChangeShapeType="1"/>
              </p:cNvSpPr>
              <p:nvPr/>
            </p:nvSpPr>
            <p:spPr bwMode="auto">
              <a:xfrm>
                <a:off x="6371" y="1634"/>
                <a:ext cx="0" cy="2297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5698" y="1640"/>
                <a:ext cx="6" cy="2291"/>
              </a:xfrm>
              <a:custGeom>
                <a:avLst/>
                <a:gdLst/>
                <a:ahLst/>
                <a:cxnLst>
                  <a:cxn ang="0">
                    <a:pos x="5" y="2177"/>
                  </a:cxn>
                  <a:cxn ang="0">
                    <a:pos x="0" y="0"/>
                  </a:cxn>
                </a:cxnLst>
                <a:rect l="0" t="0" r="r" b="b"/>
                <a:pathLst>
                  <a:path w="5" h="2177">
                    <a:moveTo>
                      <a:pt x="5" y="2177"/>
                    </a:moveTo>
                    <a:lnTo>
                      <a:pt x="0" y="0"/>
                    </a:lnTo>
                  </a:path>
                </a:pathLst>
              </a:custGeom>
              <a:noFill/>
              <a:ln w="9525" cmpd="sng">
                <a:solidFill>
                  <a:schemeClr val="bg1">
                    <a:lumMod val="6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35881" name="Group 16"/>
            <p:cNvGrpSpPr>
              <a:grpSpLocks/>
            </p:cNvGrpSpPr>
            <p:nvPr/>
          </p:nvGrpSpPr>
          <p:grpSpPr bwMode="auto">
            <a:xfrm>
              <a:off x="2661" y="313"/>
              <a:ext cx="3722" cy="3641"/>
              <a:chOff x="2671" y="313"/>
              <a:chExt cx="2369" cy="3641"/>
            </a:xfrm>
          </p:grpSpPr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2688" y="3621"/>
                <a:ext cx="235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9" y="0"/>
                  </a:cxn>
                </a:cxnLst>
                <a:rect l="0" t="0" r="r" b="b"/>
                <a:pathLst>
                  <a:path w="2449" h="1">
                    <a:moveTo>
                      <a:pt x="0" y="0"/>
                    </a:moveTo>
                    <a:lnTo>
                      <a:pt x="2449" y="0"/>
                    </a:lnTo>
                  </a:path>
                </a:pathLst>
              </a:custGeom>
              <a:noFill/>
              <a:ln w="9525" cmpd="sng">
                <a:solidFill>
                  <a:schemeClr val="bg1">
                    <a:lumMod val="6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8" name="Line 18"/>
              <p:cNvSpPr>
                <a:spLocks noChangeShapeType="1"/>
              </p:cNvSpPr>
              <p:nvPr/>
            </p:nvSpPr>
            <p:spPr bwMode="auto">
              <a:xfrm>
                <a:off x="2688" y="1633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9" name="Line 19"/>
              <p:cNvSpPr>
                <a:spLocks noChangeShapeType="1"/>
              </p:cNvSpPr>
              <p:nvPr/>
            </p:nvSpPr>
            <p:spPr bwMode="auto">
              <a:xfrm>
                <a:off x="2688" y="1964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0" name="Line 20"/>
              <p:cNvSpPr>
                <a:spLocks noChangeShapeType="1"/>
              </p:cNvSpPr>
              <p:nvPr/>
            </p:nvSpPr>
            <p:spPr bwMode="auto">
              <a:xfrm>
                <a:off x="2688" y="2296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1" name="Line 21"/>
              <p:cNvSpPr>
                <a:spLocks noChangeShapeType="1"/>
              </p:cNvSpPr>
              <p:nvPr/>
            </p:nvSpPr>
            <p:spPr bwMode="auto">
              <a:xfrm>
                <a:off x="2688" y="2627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>
                <a:off x="2688" y="2958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3" name="Line 23"/>
              <p:cNvSpPr>
                <a:spLocks noChangeShapeType="1"/>
              </p:cNvSpPr>
              <p:nvPr/>
            </p:nvSpPr>
            <p:spPr bwMode="auto">
              <a:xfrm>
                <a:off x="2671" y="3282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4" name="Line 24"/>
              <p:cNvSpPr>
                <a:spLocks noChangeShapeType="1"/>
              </p:cNvSpPr>
              <p:nvPr/>
            </p:nvSpPr>
            <p:spPr bwMode="auto">
              <a:xfrm>
                <a:off x="2688" y="3954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5" name="Line 25"/>
              <p:cNvSpPr>
                <a:spLocks noChangeShapeType="1"/>
              </p:cNvSpPr>
              <p:nvPr/>
            </p:nvSpPr>
            <p:spPr bwMode="auto">
              <a:xfrm>
                <a:off x="2688" y="313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6" name="Line 26"/>
              <p:cNvSpPr>
                <a:spLocks noChangeShapeType="1"/>
              </p:cNvSpPr>
              <p:nvPr/>
            </p:nvSpPr>
            <p:spPr bwMode="auto">
              <a:xfrm>
                <a:off x="2688" y="641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7" name="Line 27"/>
              <p:cNvSpPr>
                <a:spLocks noChangeShapeType="1"/>
              </p:cNvSpPr>
              <p:nvPr/>
            </p:nvSpPr>
            <p:spPr bwMode="auto">
              <a:xfrm>
                <a:off x="2688" y="976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8" name="Line 28"/>
              <p:cNvSpPr>
                <a:spLocks noChangeShapeType="1"/>
              </p:cNvSpPr>
              <p:nvPr/>
            </p:nvSpPr>
            <p:spPr bwMode="auto">
              <a:xfrm>
                <a:off x="2688" y="1304"/>
                <a:ext cx="2352" cy="0"/>
              </a:xfrm>
              <a:prstGeom prst="line">
                <a:avLst/>
              </a:prstGeom>
              <a:noFill/>
              <a:ln w="12700" cap="rnd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cxnSp>
        <p:nvCxnSpPr>
          <p:cNvPr id="39" name="Прямая соединительная линия 38"/>
          <p:cNvCxnSpPr/>
          <p:nvPr/>
        </p:nvCxnSpPr>
        <p:spPr bwMode="auto">
          <a:xfrm flipH="1">
            <a:off x="3779912" y="2492896"/>
            <a:ext cx="864096" cy="15841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 bwMode="auto">
          <a:xfrm>
            <a:off x="3779912" y="764704"/>
            <a:ext cx="853827" cy="171792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 bwMode="auto">
          <a:xfrm flipH="1">
            <a:off x="2915816" y="764704"/>
            <a:ext cx="864096" cy="165618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 bwMode="auto">
          <a:xfrm>
            <a:off x="2915816" y="2420888"/>
            <a:ext cx="864096" cy="165618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42937" y="1000126"/>
            <a:ext cx="1285875" cy="8572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 flipH="1" flipV="1">
            <a:off x="1643063" y="1214438"/>
            <a:ext cx="1285875" cy="42862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1070769" y="1427957"/>
            <a:ext cx="1285875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76" name="TextBox 94"/>
          <p:cNvSpPr txBox="1">
            <a:spLocks noChangeArrowheads="1"/>
          </p:cNvSpPr>
          <p:nvPr/>
        </p:nvSpPr>
        <p:spPr bwMode="auto">
          <a:xfrm>
            <a:off x="571500" y="1000125"/>
            <a:ext cx="714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Times New Roman" pitchFamily="18" charset="0"/>
              </a:rPr>
              <a:t>s</a:t>
            </a:r>
            <a:r>
              <a:rPr lang="en-US" sz="5400" baseline="-25000">
                <a:latin typeface="Times New Roman" pitchFamily="18" charset="0"/>
              </a:rPr>
              <a:t>1</a:t>
            </a:r>
            <a:endParaRPr lang="ru-RU" sz="5400" baseline="-25000">
              <a:latin typeface="Times New Roman" pitchFamily="18" charset="0"/>
            </a:endParaRPr>
          </a:p>
        </p:txBody>
      </p:sp>
      <p:cxnSp>
        <p:nvCxnSpPr>
          <p:cNvPr id="100" name="Прямая соединительная линия 99"/>
          <p:cNvCxnSpPr/>
          <p:nvPr/>
        </p:nvCxnSpPr>
        <p:spPr>
          <a:xfrm>
            <a:off x="857250" y="785813"/>
            <a:ext cx="1643063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1714500" y="2071688"/>
            <a:ext cx="360363" cy="158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V="1">
            <a:off x="3779912" y="764705"/>
            <a:ext cx="1" cy="331236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102" grpId="0"/>
      <p:bldP spid="1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14300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052638" y="2447925"/>
            <a:ext cx="971550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3643313" y="1214438"/>
            <a:ext cx="5000625" cy="1323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</a:rPr>
              <a:t>Подсказка.</a:t>
            </a:r>
          </a:p>
          <a:p>
            <a:pPr>
              <a:defRPr/>
            </a:pPr>
            <a:r>
              <a:rPr lang="ru-RU" sz="2400" dirty="0"/>
              <a:t>Разделим многоугольник на 2 части. Найдём площадь каждой части.</a:t>
            </a:r>
          </a:p>
        </p:txBody>
      </p:sp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2000250" y="20002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</a:rPr>
              <a:t>S</a:t>
            </a:r>
            <a:r>
              <a:rPr lang="en-US" b="1" baseline="-25000" dirty="0">
                <a:latin typeface="Times New Roman" pitchFamily="18" charset="0"/>
              </a:rPr>
              <a:t>1</a:t>
            </a:r>
            <a:endParaRPr lang="ru-RU" b="1" baseline="-25000" dirty="0">
              <a:latin typeface="Times New Roman" pitchFamily="18" charset="0"/>
            </a:endParaRPr>
          </a:p>
        </p:txBody>
      </p:sp>
      <p:sp>
        <p:nvSpPr>
          <p:cNvPr id="30725" name="TextBox 9"/>
          <p:cNvSpPr txBox="1">
            <a:spLocks noChangeArrowheads="1"/>
          </p:cNvSpPr>
          <p:nvPr/>
        </p:nvSpPr>
        <p:spPr bwMode="auto">
          <a:xfrm>
            <a:off x="1928813" y="25003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</a:rPr>
              <a:t>S</a:t>
            </a:r>
            <a:r>
              <a:rPr lang="en-US" b="1" baseline="-25000" dirty="0">
                <a:latin typeface="Times New Roman" pitchFamily="18" charset="0"/>
              </a:rPr>
              <a:t>2</a:t>
            </a:r>
            <a:endParaRPr lang="ru-RU" b="1" baseline="-25000" dirty="0">
              <a:latin typeface="Times New Roman" pitchFamily="18" charset="0"/>
            </a:endParaRPr>
          </a:p>
        </p:txBody>
      </p:sp>
      <p:sp>
        <p:nvSpPr>
          <p:cNvPr id="30726" name="TextBox 11"/>
          <p:cNvSpPr txBox="1">
            <a:spLocks noChangeArrowheads="1"/>
          </p:cNvSpPr>
          <p:nvPr/>
        </p:nvSpPr>
        <p:spPr bwMode="auto">
          <a:xfrm>
            <a:off x="4357688" y="4357688"/>
            <a:ext cx="2428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latin typeface="Times New Roman" pitchFamily="18" charset="0"/>
              </a:rPr>
              <a:t>=4,5+4</a:t>
            </a:r>
            <a:r>
              <a:rPr lang="ru-RU" sz="4800" dirty="0">
                <a:latin typeface="Times New Roman" pitchFamily="18" charset="0"/>
              </a:rPr>
              <a:t>,5</a:t>
            </a:r>
            <a:endParaRPr lang="ru-RU" sz="4800" baseline="-25000" dirty="0">
              <a:latin typeface="Times New Roman" pitchFamily="18" charset="0"/>
            </a:endParaRPr>
          </a:p>
        </p:txBody>
      </p:sp>
      <p:sp>
        <p:nvSpPr>
          <p:cNvPr id="30728" name="TextBox 13"/>
          <p:cNvSpPr txBox="1">
            <a:spLocks noChangeArrowheads="1"/>
          </p:cNvSpPr>
          <p:nvPr/>
        </p:nvSpPr>
        <p:spPr bwMode="auto">
          <a:xfrm>
            <a:off x="428625" y="4357688"/>
            <a:ext cx="24288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dirty="0">
                <a:latin typeface="Times New Roman" pitchFamily="18" charset="0"/>
              </a:rPr>
              <a:t>S=½</a:t>
            </a:r>
            <a:r>
              <a:rPr lang="en-US" sz="4800" dirty="0">
                <a:latin typeface="+mn-lt"/>
              </a:rPr>
              <a:t>∙</a:t>
            </a:r>
            <a:r>
              <a:rPr lang="en-US" sz="4800" dirty="0">
                <a:latin typeface="Times New Roman" pitchFamily="18" charset="0"/>
              </a:rPr>
              <a:t>3</a:t>
            </a:r>
            <a:r>
              <a:rPr lang="en-US" sz="4800" dirty="0">
                <a:latin typeface="+mn-lt"/>
              </a:rPr>
              <a:t>∙</a:t>
            </a:r>
            <a:r>
              <a:rPr lang="en-US" sz="4800" dirty="0" smtClean="0">
                <a:latin typeface="Times New Roman" pitchFamily="18" charset="0"/>
              </a:rPr>
              <a:t>3</a:t>
            </a:r>
            <a:endParaRPr lang="ru-RU" sz="4800" baseline="30000" dirty="0"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285728"/>
            <a:ext cx="672190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Как поступим здесь?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43313" y="3071813"/>
            <a:ext cx="278606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latin typeface="+mn-lt"/>
              </a:rPr>
              <a:t>S=S</a:t>
            </a:r>
            <a:r>
              <a:rPr lang="en-US" sz="4800" baseline="-25000" dirty="0">
                <a:latin typeface="+mn-lt"/>
              </a:rPr>
              <a:t>1</a:t>
            </a:r>
            <a:r>
              <a:rPr lang="en-US" sz="4800" dirty="0">
                <a:latin typeface="+mn-lt"/>
              </a:rPr>
              <a:t>+S</a:t>
            </a:r>
            <a:r>
              <a:rPr lang="en-US" sz="4800" baseline="-25000" dirty="0">
                <a:latin typeface="+mn-lt"/>
              </a:rPr>
              <a:t>2</a:t>
            </a:r>
            <a:endParaRPr lang="ru-RU" sz="4800" baseline="-25000" dirty="0">
              <a:latin typeface="+mn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715125" y="4357688"/>
            <a:ext cx="1928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Times New Roman" pitchFamily="18" charset="0"/>
              </a:rPr>
              <a:t>=9</a:t>
            </a:r>
            <a:r>
              <a:rPr lang="ru-RU" sz="4800">
                <a:latin typeface="Times New Roman" pitchFamily="18" charset="0"/>
              </a:rPr>
              <a:t> см</a:t>
            </a:r>
            <a:r>
              <a:rPr lang="ru-RU" sz="4800" baseline="30000">
                <a:latin typeface="Times New Roman" pitchFamily="18" charset="0"/>
              </a:rPr>
              <a:t>2</a:t>
            </a:r>
            <a:endParaRPr lang="ru-RU" sz="4800"/>
          </a:p>
        </p:txBody>
      </p:sp>
      <p:sp>
        <p:nvSpPr>
          <p:cNvPr id="15" name="Левая фигурная скобка 14"/>
          <p:cNvSpPr/>
          <p:nvPr/>
        </p:nvSpPr>
        <p:spPr>
          <a:xfrm rot="16200000">
            <a:off x="1714501" y="4572000"/>
            <a:ext cx="285750" cy="128587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Левая фигурная скобка 15"/>
          <p:cNvSpPr/>
          <p:nvPr/>
        </p:nvSpPr>
        <p:spPr>
          <a:xfrm rot="16200000">
            <a:off x="3429000" y="4572001"/>
            <a:ext cx="357187" cy="135731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43063" y="535781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endParaRPr lang="ru-RU" sz="2800" b="1" baseline="-25000">
              <a:latin typeface="Times New Roman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57563" y="535781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S</a:t>
            </a:r>
            <a:r>
              <a:rPr lang="ru-RU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4357694"/>
            <a:ext cx="19527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dirty="0" smtClean="0">
                <a:latin typeface="Times New Roman" pitchFamily="18" charset="0"/>
              </a:rPr>
              <a:t>+½</a:t>
            </a:r>
            <a:r>
              <a:rPr lang="en-US" sz="4800" dirty="0" smtClean="0"/>
              <a:t>∙</a:t>
            </a:r>
            <a:r>
              <a:rPr lang="en-US" sz="4800" dirty="0" smtClean="0">
                <a:latin typeface="Times New Roman" pitchFamily="18" charset="0"/>
              </a:rPr>
              <a:t>3</a:t>
            </a:r>
            <a:r>
              <a:rPr lang="en-US" sz="4800" dirty="0" smtClean="0"/>
              <a:t>∙</a:t>
            </a:r>
            <a:r>
              <a:rPr lang="en-US" sz="4800" dirty="0" smtClean="0">
                <a:latin typeface="Times New Roman" pitchFamily="18" charset="0"/>
              </a:rPr>
              <a:t>3</a:t>
            </a:r>
            <a:endParaRPr lang="ru-RU" sz="4800" baseline="30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4" grpId="0"/>
      <p:bldP spid="30725" grpId="0"/>
      <p:bldP spid="30726" grpId="0"/>
      <p:bldP spid="30728" grpId="0"/>
      <p:bldP spid="12" grpId="0"/>
      <p:bldP spid="13" grpId="0"/>
      <p:bldP spid="15" grpId="0" animBg="1"/>
      <p:bldP spid="16" grpId="0" animBg="1"/>
      <p:bldP spid="17" grpId="0"/>
      <p:bldP spid="18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1882</TotalTime>
  <Words>893</Words>
  <Application>Microsoft Office PowerPoint</Application>
  <PresentationFormat>Экран (4:3)</PresentationFormat>
  <Paragraphs>298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Аспект</vt:lpstr>
      <vt:lpstr>Тема Office</vt:lpstr>
      <vt:lpstr>Вычисление площадей фигур на клетчатой бумаге.  Формула Пика.</vt:lpstr>
      <vt:lpstr>Тест на повторение формул</vt:lpstr>
      <vt:lpstr>Тест на повторение формул</vt:lpstr>
      <vt:lpstr>Тест на повторение формул</vt:lpstr>
      <vt:lpstr>Тест на повторение формул</vt:lpstr>
      <vt:lpstr>Тест на повторение формул</vt:lpstr>
      <vt:lpstr>Найдите площади фигур, изображённых на клетчатой бумаге с размером клетки 1см*1см. Ответ дайте в квадратных сантиметрах.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нахождение площадей многоугольников. Формула Пика.</dc:title>
  <dc:creator>Сергей</dc:creator>
  <cp:lastModifiedBy>Оля</cp:lastModifiedBy>
  <cp:revision>184</cp:revision>
  <dcterms:created xsi:type="dcterms:W3CDTF">2013-01-27T12:37:02Z</dcterms:created>
  <dcterms:modified xsi:type="dcterms:W3CDTF">2018-06-18T15:34:14Z</dcterms:modified>
</cp:coreProperties>
</file>