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20"/>
  </p:notesMasterIdLst>
  <p:sldIdLst>
    <p:sldId id="256" r:id="rId3"/>
    <p:sldId id="365" r:id="rId4"/>
    <p:sldId id="355" r:id="rId5"/>
    <p:sldId id="310" r:id="rId6"/>
    <p:sldId id="289" r:id="rId7"/>
    <p:sldId id="324" r:id="rId8"/>
    <p:sldId id="308" r:id="rId9"/>
    <p:sldId id="359" r:id="rId10"/>
    <p:sldId id="356" r:id="rId11"/>
    <p:sldId id="357" r:id="rId12"/>
    <p:sldId id="358" r:id="rId13"/>
    <p:sldId id="360" r:id="rId14"/>
    <p:sldId id="364" r:id="rId15"/>
    <p:sldId id="363" r:id="rId16"/>
    <p:sldId id="362" r:id="rId17"/>
    <p:sldId id="361" r:id="rId18"/>
    <p:sldId id="35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E35D8-8990-4E07-9CD0-2FBC6C131393}" type="doc">
      <dgm:prSet loTypeId="urn:microsoft.com/office/officeart/2005/8/layout/orgChart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90BB2A2-E334-45E7-86B4-1B13F48B8B9E}">
      <dgm:prSet phldrT="[Текст]"/>
      <dgm:spPr/>
      <dgm:t>
        <a:bodyPr/>
        <a:lstStyle/>
        <a:p>
          <a:r>
            <a:rPr lang="ru-RU" dirty="0" smtClean="0"/>
            <a:t>Излучение делятся на</a:t>
          </a:r>
          <a:endParaRPr lang="ru-RU" dirty="0"/>
        </a:p>
      </dgm:t>
    </dgm:pt>
    <dgm:pt modelId="{F0127989-B0C4-481A-AB3D-552E3CBF91BF}" type="parTrans" cxnId="{B89DFCC8-03F0-409D-92EE-818FE1E267CF}">
      <dgm:prSet/>
      <dgm:spPr/>
      <dgm:t>
        <a:bodyPr/>
        <a:lstStyle/>
        <a:p>
          <a:endParaRPr lang="ru-RU"/>
        </a:p>
      </dgm:t>
    </dgm:pt>
    <dgm:pt modelId="{3A662AE7-05CA-4687-B11D-9065083DB94F}" type="sibTrans" cxnId="{B89DFCC8-03F0-409D-92EE-818FE1E267CF}">
      <dgm:prSet/>
      <dgm:spPr/>
      <dgm:t>
        <a:bodyPr/>
        <a:lstStyle/>
        <a:p>
          <a:endParaRPr lang="ru-RU"/>
        </a:p>
      </dgm:t>
    </dgm:pt>
    <dgm:pt modelId="{C8EFBBE2-A88D-432D-BE62-83C6E6B2AD1E}">
      <dgm:prSet/>
      <dgm:spPr/>
      <dgm:t>
        <a:bodyPr/>
        <a:lstStyle/>
        <a:p>
          <a:r>
            <a:rPr lang="ru-RU" dirty="0" smtClean="0">
              <a:sym typeface="Symbol" pitchFamily="18" charset="2"/>
            </a:rPr>
            <a:t> излучение</a:t>
          </a:r>
          <a:endParaRPr lang="ru-RU" dirty="0"/>
        </a:p>
      </dgm:t>
    </dgm:pt>
    <dgm:pt modelId="{3CB9DC7A-6F6B-45AA-83A9-BE4F10222004}" type="parTrans" cxnId="{00F2AEF1-2638-4E56-B195-E29145E82CB9}">
      <dgm:prSet/>
      <dgm:spPr/>
      <dgm:t>
        <a:bodyPr/>
        <a:lstStyle/>
        <a:p>
          <a:endParaRPr lang="ru-RU"/>
        </a:p>
      </dgm:t>
    </dgm:pt>
    <dgm:pt modelId="{2B23B3C8-8DF3-4689-9A8D-38BD549C7D34}" type="sibTrans" cxnId="{00F2AEF1-2638-4E56-B195-E29145E82CB9}">
      <dgm:prSet/>
      <dgm:spPr/>
      <dgm:t>
        <a:bodyPr/>
        <a:lstStyle/>
        <a:p>
          <a:endParaRPr lang="ru-RU"/>
        </a:p>
      </dgm:t>
    </dgm:pt>
    <dgm:pt modelId="{E8ED0014-8140-4457-B1CB-ED63DFC7BE60}">
      <dgm:prSet/>
      <dgm:spPr/>
      <dgm:t>
        <a:bodyPr/>
        <a:lstStyle/>
        <a:p>
          <a:r>
            <a:rPr lang="ru-RU" dirty="0" smtClean="0">
              <a:sym typeface="Symbol" pitchFamily="18" charset="2"/>
            </a:rPr>
            <a:t> излучение</a:t>
          </a:r>
          <a:endParaRPr lang="ru-RU" dirty="0"/>
        </a:p>
      </dgm:t>
    </dgm:pt>
    <dgm:pt modelId="{4503DD65-F1A7-4ED3-B5B9-FFF3869CED9F}" type="parTrans" cxnId="{611D3067-482B-40B4-A7DC-312FC220BC5D}">
      <dgm:prSet/>
      <dgm:spPr/>
      <dgm:t>
        <a:bodyPr/>
        <a:lstStyle/>
        <a:p>
          <a:endParaRPr lang="ru-RU"/>
        </a:p>
      </dgm:t>
    </dgm:pt>
    <dgm:pt modelId="{D42CA8A2-CCCC-4ED6-9139-DA39D1AFE25E}" type="sibTrans" cxnId="{611D3067-482B-40B4-A7DC-312FC220BC5D}">
      <dgm:prSet/>
      <dgm:spPr/>
      <dgm:t>
        <a:bodyPr/>
        <a:lstStyle/>
        <a:p>
          <a:endParaRPr lang="ru-RU"/>
        </a:p>
      </dgm:t>
    </dgm:pt>
    <dgm:pt modelId="{5D7AF46F-8B05-41A8-9459-4FC7309BABD4}">
      <dgm:prSet/>
      <dgm:spPr/>
      <dgm:t>
        <a:bodyPr/>
        <a:lstStyle/>
        <a:p>
          <a:r>
            <a:rPr lang="ru-RU" dirty="0" smtClean="0">
              <a:sym typeface="Symbol" pitchFamily="18" charset="2"/>
            </a:rPr>
            <a:t> излучение</a:t>
          </a:r>
          <a:endParaRPr lang="ru-RU" dirty="0"/>
        </a:p>
      </dgm:t>
    </dgm:pt>
    <dgm:pt modelId="{1683B5AB-AD89-41B6-89E5-7B5B7D360769}" type="parTrans" cxnId="{29CD68F2-59EE-4B06-958B-BB6752FD87B1}">
      <dgm:prSet/>
      <dgm:spPr/>
      <dgm:t>
        <a:bodyPr/>
        <a:lstStyle/>
        <a:p>
          <a:endParaRPr lang="ru-RU"/>
        </a:p>
      </dgm:t>
    </dgm:pt>
    <dgm:pt modelId="{B44BAFD2-72C2-4C3D-9C87-61F6AD9456AF}" type="sibTrans" cxnId="{29CD68F2-59EE-4B06-958B-BB6752FD87B1}">
      <dgm:prSet/>
      <dgm:spPr/>
      <dgm:t>
        <a:bodyPr/>
        <a:lstStyle/>
        <a:p>
          <a:endParaRPr lang="ru-RU"/>
        </a:p>
      </dgm:t>
    </dgm:pt>
    <dgm:pt modelId="{170A4B2E-7015-4554-8772-F2BCC47C38B7}" type="pres">
      <dgm:prSet presAssocID="{946E35D8-8990-4E07-9CD0-2FBC6C13139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7CB0DE0-B4C3-4950-BE8D-AC3305E51684}" type="pres">
      <dgm:prSet presAssocID="{C90BB2A2-E334-45E7-86B4-1B13F48B8B9E}" presName="hierRoot1" presStyleCnt="0">
        <dgm:presLayoutVars>
          <dgm:hierBranch val="init"/>
        </dgm:presLayoutVars>
      </dgm:prSet>
      <dgm:spPr/>
    </dgm:pt>
    <dgm:pt modelId="{AE383E90-9339-4137-8AF5-5A4DC35B1163}" type="pres">
      <dgm:prSet presAssocID="{C90BB2A2-E334-45E7-86B4-1B13F48B8B9E}" presName="rootComposite1" presStyleCnt="0"/>
      <dgm:spPr/>
    </dgm:pt>
    <dgm:pt modelId="{2B36E65E-5EFB-4DBB-959B-6246F99EB74C}" type="pres">
      <dgm:prSet presAssocID="{C90BB2A2-E334-45E7-86B4-1B13F48B8B9E}" presName="rootText1" presStyleLbl="node0" presStyleIdx="0" presStyleCnt="1" custLinFactNeighborX="46" custLinFactNeighborY="-12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D9BE9E-0B35-4374-818F-848B6596E059}" type="pres">
      <dgm:prSet presAssocID="{C90BB2A2-E334-45E7-86B4-1B13F48B8B9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ABE445-007C-4B40-94B0-0AA15DA846EF}" type="pres">
      <dgm:prSet presAssocID="{C90BB2A2-E334-45E7-86B4-1B13F48B8B9E}" presName="hierChild2" presStyleCnt="0"/>
      <dgm:spPr/>
    </dgm:pt>
    <dgm:pt modelId="{983860FF-766A-453D-8116-3F4B4BC0FB21}" type="pres">
      <dgm:prSet presAssocID="{3CB9DC7A-6F6B-45AA-83A9-BE4F1022200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7D5ED78-A93D-4722-A668-83223F43847A}" type="pres">
      <dgm:prSet presAssocID="{C8EFBBE2-A88D-432D-BE62-83C6E6B2AD1E}" presName="hierRoot2" presStyleCnt="0">
        <dgm:presLayoutVars>
          <dgm:hierBranch val="init"/>
        </dgm:presLayoutVars>
      </dgm:prSet>
      <dgm:spPr/>
    </dgm:pt>
    <dgm:pt modelId="{08F60370-BFBF-46F0-9061-5FDE9681A143}" type="pres">
      <dgm:prSet presAssocID="{C8EFBBE2-A88D-432D-BE62-83C6E6B2AD1E}" presName="rootComposite" presStyleCnt="0"/>
      <dgm:spPr/>
    </dgm:pt>
    <dgm:pt modelId="{9AA79360-CFA0-40D9-B014-6B7D9D42F1CE}" type="pres">
      <dgm:prSet presAssocID="{C8EFBBE2-A88D-432D-BE62-83C6E6B2AD1E}" presName="rootText" presStyleLbl="node2" presStyleIdx="0" presStyleCnt="3" custLinFactNeighborX="-3295" custLinFactNeighborY="7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E8DF4C-8DE8-4508-9447-848D0A5FEB44}" type="pres">
      <dgm:prSet presAssocID="{C8EFBBE2-A88D-432D-BE62-83C6E6B2AD1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3142AC3-0843-4D6A-8D6A-66E9B8645F64}" type="pres">
      <dgm:prSet presAssocID="{C8EFBBE2-A88D-432D-BE62-83C6E6B2AD1E}" presName="hierChild4" presStyleCnt="0"/>
      <dgm:spPr/>
    </dgm:pt>
    <dgm:pt modelId="{F32AA92D-7F45-454E-A0D7-5F6671087662}" type="pres">
      <dgm:prSet presAssocID="{C8EFBBE2-A88D-432D-BE62-83C6E6B2AD1E}" presName="hierChild5" presStyleCnt="0"/>
      <dgm:spPr/>
    </dgm:pt>
    <dgm:pt modelId="{CCBDB0E4-D8FC-4409-8E80-0FCD5D1BE4B7}" type="pres">
      <dgm:prSet presAssocID="{4503DD65-F1A7-4ED3-B5B9-FFF3869CED9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0071D70-CBD2-449E-BC6F-DFC759A25FF4}" type="pres">
      <dgm:prSet presAssocID="{E8ED0014-8140-4457-B1CB-ED63DFC7BE60}" presName="hierRoot2" presStyleCnt="0">
        <dgm:presLayoutVars>
          <dgm:hierBranch val="init"/>
        </dgm:presLayoutVars>
      </dgm:prSet>
      <dgm:spPr/>
    </dgm:pt>
    <dgm:pt modelId="{5896901C-253C-47FA-A25C-8E4B20105290}" type="pres">
      <dgm:prSet presAssocID="{E8ED0014-8140-4457-B1CB-ED63DFC7BE60}" presName="rootComposite" presStyleCnt="0"/>
      <dgm:spPr/>
    </dgm:pt>
    <dgm:pt modelId="{6A8BE33A-FF41-4A17-929E-FF0CAFEA1C80}" type="pres">
      <dgm:prSet presAssocID="{E8ED0014-8140-4457-B1CB-ED63DFC7BE6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E4DDF8-21AE-458A-A8FD-EC9CC78A34ED}" type="pres">
      <dgm:prSet presAssocID="{E8ED0014-8140-4457-B1CB-ED63DFC7BE60}" presName="rootConnector" presStyleLbl="node2" presStyleIdx="1" presStyleCnt="3"/>
      <dgm:spPr/>
      <dgm:t>
        <a:bodyPr/>
        <a:lstStyle/>
        <a:p>
          <a:endParaRPr lang="ru-RU"/>
        </a:p>
      </dgm:t>
    </dgm:pt>
    <dgm:pt modelId="{A51A9B80-27D3-44B8-93FE-78B4B525AA14}" type="pres">
      <dgm:prSet presAssocID="{E8ED0014-8140-4457-B1CB-ED63DFC7BE60}" presName="hierChild4" presStyleCnt="0"/>
      <dgm:spPr/>
    </dgm:pt>
    <dgm:pt modelId="{3822C1C3-6202-4B4B-8E1A-8B602C70987C}" type="pres">
      <dgm:prSet presAssocID="{E8ED0014-8140-4457-B1CB-ED63DFC7BE60}" presName="hierChild5" presStyleCnt="0"/>
      <dgm:spPr/>
    </dgm:pt>
    <dgm:pt modelId="{FF96723C-1CDE-429D-8550-076A77391A2C}" type="pres">
      <dgm:prSet presAssocID="{1683B5AB-AD89-41B6-89E5-7B5B7D36076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93D59E9-448D-4F97-B8B7-68182315E568}" type="pres">
      <dgm:prSet presAssocID="{5D7AF46F-8B05-41A8-9459-4FC7309BABD4}" presName="hierRoot2" presStyleCnt="0">
        <dgm:presLayoutVars>
          <dgm:hierBranch val="init"/>
        </dgm:presLayoutVars>
      </dgm:prSet>
      <dgm:spPr/>
    </dgm:pt>
    <dgm:pt modelId="{68BD4364-D003-4F91-8638-042FA7210C9B}" type="pres">
      <dgm:prSet presAssocID="{5D7AF46F-8B05-41A8-9459-4FC7309BABD4}" presName="rootComposite" presStyleCnt="0"/>
      <dgm:spPr/>
    </dgm:pt>
    <dgm:pt modelId="{52386AD5-4011-402E-846A-E6322528763C}" type="pres">
      <dgm:prSet presAssocID="{5D7AF46F-8B05-41A8-9459-4FC7309BABD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DC88CC-F39D-42B2-A834-C1392E3C89EE}" type="pres">
      <dgm:prSet presAssocID="{5D7AF46F-8B05-41A8-9459-4FC7309BABD4}" presName="rootConnector" presStyleLbl="node2" presStyleIdx="2" presStyleCnt="3"/>
      <dgm:spPr/>
      <dgm:t>
        <a:bodyPr/>
        <a:lstStyle/>
        <a:p>
          <a:endParaRPr lang="ru-RU"/>
        </a:p>
      </dgm:t>
    </dgm:pt>
    <dgm:pt modelId="{353CA84E-22C9-4856-93E3-0F79444E44DC}" type="pres">
      <dgm:prSet presAssocID="{5D7AF46F-8B05-41A8-9459-4FC7309BABD4}" presName="hierChild4" presStyleCnt="0"/>
      <dgm:spPr/>
    </dgm:pt>
    <dgm:pt modelId="{91E3ACD7-2631-4479-B4CF-0813B1AFD435}" type="pres">
      <dgm:prSet presAssocID="{5D7AF46F-8B05-41A8-9459-4FC7309BABD4}" presName="hierChild5" presStyleCnt="0"/>
      <dgm:spPr/>
    </dgm:pt>
    <dgm:pt modelId="{6CBFAFFC-CB41-477B-8D70-96A2592DF9D8}" type="pres">
      <dgm:prSet presAssocID="{C90BB2A2-E334-45E7-86B4-1B13F48B8B9E}" presName="hierChild3" presStyleCnt="0"/>
      <dgm:spPr/>
    </dgm:pt>
  </dgm:ptLst>
  <dgm:cxnLst>
    <dgm:cxn modelId="{EC020C56-1326-4CCD-9BE8-09CF8ED90719}" type="presOf" srcId="{C90BB2A2-E334-45E7-86B4-1B13F48B8B9E}" destId="{2B36E65E-5EFB-4DBB-959B-6246F99EB74C}" srcOrd="0" destOrd="0" presId="urn:microsoft.com/office/officeart/2005/8/layout/orgChart1"/>
    <dgm:cxn modelId="{4E8A60BC-B3CA-436D-8C1F-0C5DACAB3506}" type="presOf" srcId="{5D7AF46F-8B05-41A8-9459-4FC7309BABD4}" destId="{DCDC88CC-F39D-42B2-A834-C1392E3C89EE}" srcOrd="1" destOrd="0" presId="urn:microsoft.com/office/officeart/2005/8/layout/orgChart1"/>
    <dgm:cxn modelId="{B89DFCC8-03F0-409D-92EE-818FE1E267CF}" srcId="{946E35D8-8990-4E07-9CD0-2FBC6C131393}" destId="{C90BB2A2-E334-45E7-86B4-1B13F48B8B9E}" srcOrd="0" destOrd="0" parTransId="{F0127989-B0C4-481A-AB3D-552E3CBF91BF}" sibTransId="{3A662AE7-05CA-4687-B11D-9065083DB94F}"/>
    <dgm:cxn modelId="{FC06C45E-F207-4AB9-9138-A02C6300F279}" type="presOf" srcId="{E8ED0014-8140-4457-B1CB-ED63DFC7BE60}" destId="{6A8BE33A-FF41-4A17-929E-FF0CAFEA1C80}" srcOrd="0" destOrd="0" presId="urn:microsoft.com/office/officeart/2005/8/layout/orgChart1"/>
    <dgm:cxn modelId="{E4D91E40-51A8-442C-9255-81DD19B964C2}" type="presOf" srcId="{946E35D8-8990-4E07-9CD0-2FBC6C131393}" destId="{170A4B2E-7015-4554-8772-F2BCC47C38B7}" srcOrd="0" destOrd="0" presId="urn:microsoft.com/office/officeart/2005/8/layout/orgChart1"/>
    <dgm:cxn modelId="{29CD68F2-59EE-4B06-958B-BB6752FD87B1}" srcId="{C90BB2A2-E334-45E7-86B4-1B13F48B8B9E}" destId="{5D7AF46F-8B05-41A8-9459-4FC7309BABD4}" srcOrd="2" destOrd="0" parTransId="{1683B5AB-AD89-41B6-89E5-7B5B7D360769}" sibTransId="{B44BAFD2-72C2-4C3D-9C87-61F6AD9456AF}"/>
    <dgm:cxn modelId="{83B4D628-6B27-4AF3-B665-03E347E00F8E}" type="presOf" srcId="{5D7AF46F-8B05-41A8-9459-4FC7309BABD4}" destId="{52386AD5-4011-402E-846A-E6322528763C}" srcOrd="0" destOrd="0" presId="urn:microsoft.com/office/officeart/2005/8/layout/orgChart1"/>
    <dgm:cxn modelId="{F944346C-4CCA-4AD9-91C4-16FAF4206B51}" type="presOf" srcId="{1683B5AB-AD89-41B6-89E5-7B5B7D360769}" destId="{FF96723C-1CDE-429D-8550-076A77391A2C}" srcOrd="0" destOrd="0" presId="urn:microsoft.com/office/officeart/2005/8/layout/orgChart1"/>
    <dgm:cxn modelId="{713C2DF9-1B95-40B5-B933-B213640D5B5C}" type="presOf" srcId="{3CB9DC7A-6F6B-45AA-83A9-BE4F10222004}" destId="{983860FF-766A-453D-8116-3F4B4BC0FB21}" srcOrd="0" destOrd="0" presId="urn:microsoft.com/office/officeart/2005/8/layout/orgChart1"/>
    <dgm:cxn modelId="{88FC69D5-EAEB-4AB1-80F2-78FEBA5529FA}" type="presOf" srcId="{E8ED0014-8140-4457-B1CB-ED63DFC7BE60}" destId="{01E4DDF8-21AE-458A-A8FD-EC9CC78A34ED}" srcOrd="1" destOrd="0" presId="urn:microsoft.com/office/officeart/2005/8/layout/orgChart1"/>
    <dgm:cxn modelId="{B8389B89-3674-45FB-923E-526411287D77}" type="presOf" srcId="{C90BB2A2-E334-45E7-86B4-1B13F48B8B9E}" destId="{E8D9BE9E-0B35-4374-818F-848B6596E059}" srcOrd="1" destOrd="0" presId="urn:microsoft.com/office/officeart/2005/8/layout/orgChart1"/>
    <dgm:cxn modelId="{00F2AEF1-2638-4E56-B195-E29145E82CB9}" srcId="{C90BB2A2-E334-45E7-86B4-1B13F48B8B9E}" destId="{C8EFBBE2-A88D-432D-BE62-83C6E6B2AD1E}" srcOrd="0" destOrd="0" parTransId="{3CB9DC7A-6F6B-45AA-83A9-BE4F10222004}" sibTransId="{2B23B3C8-8DF3-4689-9A8D-38BD549C7D34}"/>
    <dgm:cxn modelId="{95125E46-243A-429E-BF0C-4FC378C31CCF}" type="presOf" srcId="{4503DD65-F1A7-4ED3-B5B9-FFF3869CED9F}" destId="{CCBDB0E4-D8FC-4409-8E80-0FCD5D1BE4B7}" srcOrd="0" destOrd="0" presId="urn:microsoft.com/office/officeart/2005/8/layout/orgChart1"/>
    <dgm:cxn modelId="{43E582DE-D7D4-43DC-A977-E080C05E1D30}" type="presOf" srcId="{C8EFBBE2-A88D-432D-BE62-83C6E6B2AD1E}" destId="{9AA79360-CFA0-40D9-B014-6B7D9D42F1CE}" srcOrd="0" destOrd="0" presId="urn:microsoft.com/office/officeart/2005/8/layout/orgChart1"/>
    <dgm:cxn modelId="{611D3067-482B-40B4-A7DC-312FC220BC5D}" srcId="{C90BB2A2-E334-45E7-86B4-1B13F48B8B9E}" destId="{E8ED0014-8140-4457-B1CB-ED63DFC7BE60}" srcOrd="1" destOrd="0" parTransId="{4503DD65-F1A7-4ED3-B5B9-FFF3869CED9F}" sibTransId="{D42CA8A2-CCCC-4ED6-9139-DA39D1AFE25E}"/>
    <dgm:cxn modelId="{2C1AD417-403B-4429-A835-B7259804F08E}" type="presOf" srcId="{C8EFBBE2-A88D-432D-BE62-83C6E6B2AD1E}" destId="{9CE8DF4C-8DE8-4508-9447-848D0A5FEB44}" srcOrd="1" destOrd="0" presId="urn:microsoft.com/office/officeart/2005/8/layout/orgChart1"/>
    <dgm:cxn modelId="{9251B8D1-41E2-4563-AAC8-E897E4DB3797}" type="presParOf" srcId="{170A4B2E-7015-4554-8772-F2BCC47C38B7}" destId="{C7CB0DE0-B4C3-4950-BE8D-AC3305E51684}" srcOrd="0" destOrd="0" presId="urn:microsoft.com/office/officeart/2005/8/layout/orgChart1"/>
    <dgm:cxn modelId="{574C631A-1C4E-429C-8DF2-FB0E8BC7456E}" type="presParOf" srcId="{C7CB0DE0-B4C3-4950-BE8D-AC3305E51684}" destId="{AE383E90-9339-4137-8AF5-5A4DC35B1163}" srcOrd="0" destOrd="0" presId="urn:microsoft.com/office/officeart/2005/8/layout/orgChart1"/>
    <dgm:cxn modelId="{010A2770-D092-4CD9-83A6-D3D9E6A535F1}" type="presParOf" srcId="{AE383E90-9339-4137-8AF5-5A4DC35B1163}" destId="{2B36E65E-5EFB-4DBB-959B-6246F99EB74C}" srcOrd="0" destOrd="0" presId="urn:microsoft.com/office/officeart/2005/8/layout/orgChart1"/>
    <dgm:cxn modelId="{C22815E4-50B8-498C-86BA-30209E8032E3}" type="presParOf" srcId="{AE383E90-9339-4137-8AF5-5A4DC35B1163}" destId="{E8D9BE9E-0B35-4374-818F-848B6596E059}" srcOrd="1" destOrd="0" presId="urn:microsoft.com/office/officeart/2005/8/layout/orgChart1"/>
    <dgm:cxn modelId="{7531C872-2B64-4456-AB88-2ECB82E2361F}" type="presParOf" srcId="{C7CB0DE0-B4C3-4950-BE8D-AC3305E51684}" destId="{4EABE445-007C-4B40-94B0-0AA15DA846EF}" srcOrd="1" destOrd="0" presId="urn:microsoft.com/office/officeart/2005/8/layout/orgChart1"/>
    <dgm:cxn modelId="{4E15E792-D15B-47CF-BC4A-469504CAF4F3}" type="presParOf" srcId="{4EABE445-007C-4B40-94B0-0AA15DA846EF}" destId="{983860FF-766A-453D-8116-3F4B4BC0FB21}" srcOrd="0" destOrd="0" presId="urn:microsoft.com/office/officeart/2005/8/layout/orgChart1"/>
    <dgm:cxn modelId="{E1BA4A10-C729-419E-AA65-898CAC88FEAB}" type="presParOf" srcId="{4EABE445-007C-4B40-94B0-0AA15DA846EF}" destId="{87D5ED78-A93D-4722-A668-83223F43847A}" srcOrd="1" destOrd="0" presId="urn:microsoft.com/office/officeart/2005/8/layout/orgChart1"/>
    <dgm:cxn modelId="{75D784E9-DF94-47C4-A44A-1E62606E7C7A}" type="presParOf" srcId="{87D5ED78-A93D-4722-A668-83223F43847A}" destId="{08F60370-BFBF-46F0-9061-5FDE9681A143}" srcOrd="0" destOrd="0" presId="urn:microsoft.com/office/officeart/2005/8/layout/orgChart1"/>
    <dgm:cxn modelId="{5659FFE8-3480-4E24-88B0-2887717F1DCF}" type="presParOf" srcId="{08F60370-BFBF-46F0-9061-5FDE9681A143}" destId="{9AA79360-CFA0-40D9-B014-6B7D9D42F1CE}" srcOrd="0" destOrd="0" presId="urn:microsoft.com/office/officeart/2005/8/layout/orgChart1"/>
    <dgm:cxn modelId="{3637B948-4CE7-4EE3-8449-FD131020D532}" type="presParOf" srcId="{08F60370-BFBF-46F0-9061-5FDE9681A143}" destId="{9CE8DF4C-8DE8-4508-9447-848D0A5FEB44}" srcOrd="1" destOrd="0" presId="urn:microsoft.com/office/officeart/2005/8/layout/orgChart1"/>
    <dgm:cxn modelId="{3E743B03-DAEB-4BD5-B95F-F6955F4F4807}" type="presParOf" srcId="{87D5ED78-A93D-4722-A668-83223F43847A}" destId="{43142AC3-0843-4D6A-8D6A-66E9B8645F64}" srcOrd="1" destOrd="0" presId="urn:microsoft.com/office/officeart/2005/8/layout/orgChart1"/>
    <dgm:cxn modelId="{304DCD3E-9BA3-4351-B099-54855C3845C4}" type="presParOf" srcId="{87D5ED78-A93D-4722-A668-83223F43847A}" destId="{F32AA92D-7F45-454E-A0D7-5F6671087662}" srcOrd="2" destOrd="0" presId="urn:microsoft.com/office/officeart/2005/8/layout/orgChart1"/>
    <dgm:cxn modelId="{D7B6B6A1-4AA6-4E5F-A601-E8400B838720}" type="presParOf" srcId="{4EABE445-007C-4B40-94B0-0AA15DA846EF}" destId="{CCBDB0E4-D8FC-4409-8E80-0FCD5D1BE4B7}" srcOrd="2" destOrd="0" presId="urn:microsoft.com/office/officeart/2005/8/layout/orgChart1"/>
    <dgm:cxn modelId="{5921558B-D5CF-4C17-B119-861B1A03EF30}" type="presParOf" srcId="{4EABE445-007C-4B40-94B0-0AA15DA846EF}" destId="{D0071D70-CBD2-449E-BC6F-DFC759A25FF4}" srcOrd="3" destOrd="0" presId="urn:microsoft.com/office/officeart/2005/8/layout/orgChart1"/>
    <dgm:cxn modelId="{2556FCFC-6B69-4AF1-B14F-DE08B864CA58}" type="presParOf" srcId="{D0071D70-CBD2-449E-BC6F-DFC759A25FF4}" destId="{5896901C-253C-47FA-A25C-8E4B20105290}" srcOrd="0" destOrd="0" presId="urn:microsoft.com/office/officeart/2005/8/layout/orgChart1"/>
    <dgm:cxn modelId="{0551C2C7-BCC1-4D9C-AC46-BC454CD5D901}" type="presParOf" srcId="{5896901C-253C-47FA-A25C-8E4B20105290}" destId="{6A8BE33A-FF41-4A17-929E-FF0CAFEA1C80}" srcOrd="0" destOrd="0" presId="urn:microsoft.com/office/officeart/2005/8/layout/orgChart1"/>
    <dgm:cxn modelId="{7B7955B3-E188-4AC2-9ADD-7D44A962F250}" type="presParOf" srcId="{5896901C-253C-47FA-A25C-8E4B20105290}" destId="{01E4DDF8-21AE-458A-A8FD-EC9CC78A34ED}" srcOrd="1" destOrd="0" presId="urn:microsoft.com/office/officeart/2005/8/layout/orgChart1"/>
    <dgm:cxn modelId="{0B1D400A-874E-4593-801B-825B36C6255F}" type="presParOf" srcId="{D0071D70-CBD2-449E-BC6F-DFC759A25FF4}" destId="{A51A9B80-27D3-44B8-93FE-78B4B525AA14}" srcOrd="1" destOrd="0" presId="urn:microsoft.com/office/officeart/2005/8/layout/orgChart1"/>
    <dgm:cxn modelId="{3B025B17-C379-4E35-B383-5F8C9CE55929}" type="presParOf" srcId="{D0071D70-CBD2-449E-BC6F-DFC759A25FF4}" destId="{3822C1C3-6202-4B4B-8E1A-8B602C70987C}" srcOrd="2" destOrd="0" presId="urn:microsoft.com/office/officeart/2005/8/layout/orgChart1"/>
    <dgm:cxn modelId="{C153D73B-485D-4316-AD0B-403421D45B87}" type="presParOf" srcId="{4EABE445-007C-4B40-94B0-0AA15DA846EF}" destId="{FF96723C-1CDE-429D-8550-076A77391A2C}" srcOrd="4" destOrd="0" presId="urn:microsoft.com/office/officeart/2005/8/layout/orgChart1"/>
    <dgm:cxn modelId="{6CB093E3-E280-4F8F-8043-A7FAD4E1A41E}" type="presParOf" srcId="{4EABE445-007C-4B40-94B0-0AA15DA846EF}" destId="{293D59E9-448D-4F97-B8B7-68182315E568}" srcOrd="5" destOrd="0" presId="urn:microsoft.com/office/officeart/2005/8/layout/orgChart1"/>
    <dgm:cxn modelId="{5DF4142E-01D4-4895-BE91-6C3820132883}" type="presParOf" srcId="{293D59E9-448D-4F97-B8B7-68182315E568}" destId="{68BD4364-D003-4F91-8638-042FA7210C9B}" srcOrd="0" destOrd="0" presId="urn:microsoft.com/office/officeart/2005/8/layout/orgChart1"/>
    <dgm:cxn modelId="{A6870BD7-D9DA-48D9-B30B-E6BCAA94EA8D}" type="presParOf" srcId="{68BD4364-D003-4F91-8638-042FA7210C9B}" destId="{52386AD5-4011-402E-846A-E6322528763C}" srcOrd="0" destOrd="0" presId="urn:microsoft.com/office/officeart/2005/8/layout/orgChart1"/>
    <dgm:cxn modelId="{80B851BE-F373-4744-9EA1-CBF306BAB78F}" type="presParOf" srcId="{68BD4364-D003-4F91-8638-042FA7210C9B}" destId="{DCDC88CC-F39D-42B2-A834-C1392E3C89EE}" srcOrd="1" destOrd="0" presId="urn:microsoft.com/office/officeart/2005/8/layout/orgChart1"/>
    <dgm:cxn modelId="{0E30567D-EC8F-40B1-8D82-2BA8D9AD009A}" type="presParOf" srcId="{293D59E9-448D-4F97-B8B7-68182315E568}" destId="{353CA84E-22C9-4856-93E3-0F79444E44DC}" srcOrd="1" destOrd="0" presId="urn:microsoft.com/office/officeart/2005/8/layout/orgChart1"/>
    <dgm:cxn modelId="{A48A1380-C102-4B0D-BA72-B799BE44C593}" type="presParOf" srcId="{293D59E9-448D-4F97-B8B7-68182315E568}" destId="{91E3ACD7-2631-4479-B4CF-0813B1AFD435}" srcOrd="2" destOrd="0" presId="urn:microsoft.com/office/officeart/2005/8/layout/orgChart1"/>
    <dgm:cxn modelId="{66729374-2246-45BE-85FC-74C515251620}" type="presParOf" srcId="{C7CB0DE0-B4C3-4950-BE8D-AC3305E51684}" destId="{6CBFAFFC-CB41-477B-8D70-96A2592DF9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96723C-1CDE-429D-8550-076A77391A2C}">
      <dsp:nvSpPr>
        <dsp:cNvPr id="0" name=""/>
        <dsp:cNvSpPr/>
      </dsp:nvSpPr>
      <dsp:spPr>
        <a:xfrm>
          <a:off x="3734804" y="2020306"/>
          <a:ext cx="2640686" cy="471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675"/>
              </a:lnTo>
              <a:lnTo>
                <a:pt x="2640686" y="242675"/>
              </a:lnTo>
              <a:lnTo>
                <a:pt x="2640686" y="4719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BDB0E4-D8FC-4409-8E80-0FCD5D1BE4B7}">
      <dsp:nvSpPr>
        <dsp:cNvPr id="0" name=""/>
        <dsp:cNvSpPr/>
      </dsp:nvSpPr>
      <dsp:spPr>
        <a:xfrm>
          <a:off x="3688080" y="2020306"/>
          <a:ext cx="91440" cy="471912"/>
        </a:xfrm>
        <a:custGeom>
          <a:avLst/>
          <a:gdLst/>
          <a:ahLst/>
          <a:cxnLst/>
          <a:rect l="0" t="0" r="0" b="0"/>
          <a:pathLst>
            <a:path>
              <a:moveTo>
                <a:pt x="46724" y="0"/>
              </a:moveTo>
              <a:lnTo>
                <a:pt x="46724" y="242675"/>
              </a:lnTo>
              <a:lnTo>
                <a:pt x="45720" y="242675"/>
              </a:lnTo>
              <a:lnTo>
                <a:pt x="45720" y="4719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860FF-766A-453D-8116-3F4B4BC0FB21}">
      <dsp:nvSpPr>
        <dsp:cNvPr id="0" name=""/>
        <dsp:cNvSpPr/>
      </dsp:nvSpPr>
      <dsp:spPr>
        <a:xfrm>
          <a:off x="1091607" y="2020306"/>
          <a:ext cx="2643196" cy="480023"/>
        </a:xfrm>
        <a:custGeom>
          <a:avLst/>
          <a:gdLst/>
          <a:ahLst/>
          <a:cxnLst/>
          <a:rect l="0" t="0" r="0" b="0"/>
          <a:pathLst>
            <a:path>
              <a:moveTo>
                <a:pt x="2643196" y="0"/>
              </a:moveTo>
              <a:lnTo>
                <a:pt x="2643196" y="250785"/>
              </a:lnTo>
              <a:lnTo>
                <a:pt x="0" y="250785"/>
              </a:lnTo>
              <a:lnTo>
                <a:pt x="0" y="4800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6E65E-5EFB-4DBB-959B-6246F99EB74C}">
      <dsp:nvSpPr>
        <dsp:cNvPr id="0" name=""/>
        <dsp:cNvSpPr/>
      </dsp:nvSpPr>
      <dsp:spPr>
        <a:xfrm>
          <a:off x="2643196" y="928698"/>
          <a:ext cx="2183215" cy="1091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Излучение делятся на</a:t>
          </a:r>
          <a:endParaRPr lang="ru-RU" sz="3600" kern="1200" dirty="0"/>
        </a:p>
      </dsp:txBody>
      <dsp:txXfrm>
        <a:off x="2643196" y="928698"/>
        <a:ext cx="2183215" cy="1091607"/>
      </dsp:txXfrm>
    </dsp:sp>
    <dsp:sp modelId="{9AA79360-CFA0-40D9-B014-6B7D9D42F1CE}">
      <dsp:nvSpPr>
        <dsp:cNvPr id="0" name=""/>
        <dsp:cNvSpPr/>
      </dsp:nvSpPr>
      <dsp:spPr>
        <a:xfrm>
          <a:off x="0" y="2500329"/>
          <a:ext cx="2183215" cy="10916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ym typeface="Symbol" pitchFamily="18" charset="2"/>
            </a:rPr>
            <a:t> излучение</a:t>
          </a:r>
          <a:endParaRPr lang="ru-RU" sz="3600" kern="1200" dirty="0"/>
        </a:p>
      </dsp:txBody>
      <dsp:txXfrm>
        <a:off x="0" y="2500329"/>
        <a:ext cx="2183215" cy="1091607"/>
      </dsp:txXfrm>
    </dsp:sp>
    <dsp:sp modelId="{6A8BE33A-FF41-4A17-929E-FF0CAFEA1C80}">
      <dsp:nvSpPr>
        <dsp:cNvPr id="0" name=""/>
        <dsp:cNvSpPr/>
      </dsp:nvSpPr>
      <dsp:spPr>
        <a:xfrm>
          <a:off x="2642192" y="2492219"/>
          <a:ext cx="2183215" cy="10916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ym typeface="Symbol" pitchFamily="18" charset="2"/>
            </a:rPr>
            <a:t> излучение</a:t>
          </a:r>
          <a:endParaRPr lang="ru-RU" sz="3600" kern="1200" dirty="0"/>
        </a:p>
      </dsp:txBody>
      <dsp:txXfrm>
        <a:off x="2642192" y="2492219"/>
        <a:ext cx="2183215" cy="1091607"/>
      </dsp:txXfrm>
    </dsp:sp>
    <dsp:sp modelId="{52386AD5-4011-402E-846A-E6322528763C}">
      <dsp:nvSpPr>
        <dsp:cNvPr id="0" name=""/>
        <dsp:cNvSpPr/>
      </dsp:nvSpPr>
      <dsp:spPr>
        <a:xfrm>
          <a:off x="5283883" y="2492219"/>
          <a:ext cx="2183215" cy="10916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ym typeface="Symbol" pitchFamily="18" charset="2"/>
            </a:rPr>
            <a:t> излучение</a:t>
          </a:r>
          <a:endParaRPr lang="ru-RU" sz="3600" kern="1200" dirty="0"/>
        </a:p>
      </dsp:txBody>
      <dsp:txXfrm>
        <a:off x="5283883" y="2492219"/>
        <a:ext cx="2183215" cy="1091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F019C-6EA8-44FA-8651-E5007BCACF87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EB582-DF75-4075-95CA-AB06EEC17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00188" y="1524000"/>
            <a:ext cx="7491412" cy="47148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4DFC5E-80A3-4798-8A9F-D19E1BBEAB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129DF-FD42-4894-80E3-534DFD622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CC89-177B-4DA6-845D-20EB88962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7" r:id="rId12"/>
    <p:sldLayoutId id="2147483698" r:id="rId13"/>
    <p:sldLayoutId id="214748369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85720" y="4500570"/>
            <a:ext cx="8858280" cy="214314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Биологическое действие радиации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8600"/>
            <a:ext cx="4495800" cy="6400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>
                <a:latin typeface="Times New Roman" pitchFamily="18" charset="0"/>
              </a:rPr>
              <a:t>В атмосферу было выброшено 190 тонн радиоактивных веществ. 8 из 140 тонн радиоактивного топлива реактора оказались в воздухе. Другие опасные вещества продолжали покидать реактор в результате пожара, длившегося почти две недели. Люди в Чернобыле подверглись облучению в 90 раз большему, чем при падении бомбы на Хиросиму. В результате аварии произошло радиоактивное заражение в радиусе 30 км. Загрязнена территория площадью 160 тысяч квадратных километров. Пострадали северная часть Украины, Беларусь и запад России. Радиационному загрязнению подверглись 19 российских регионов с территорией почти 60 тысяч квадратных километров и с населением 2,6 миллиона человек.</a:t>
            </a:r>
          </a:p>
        </p:txBody>
      </p:sp>
      <p:pic>
        <p:nvPicPr>
          <p:cNvPr id="18435" name="Picture 6" descr="C:\Users\олеся\Desktop\imgFull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04800"/>
            <a:ext cx="3810000" cy="2857500"/>
          </a:xfrm>
          <a:noFill/>
        </p:spPr>
      </p:pic>
      <p:pic>
        <p:nvPicPr>
          <p:cNvPr id="18436" name="Picture 7" descr="C:\Users\олеся\Desktop\8b469a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352800"/>
            <a:ext cx="4267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8024" y="1628800"/>
            <a:ext cx="4191000" cy="6096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</a:rPr>
              <a:t>11 марта 2011 года в Японии произошло самое мощное за всю историю страны землетрясение. В результате на АЭС </a:t>
            </a:r>
            <a:r>
              <a:rPr lang="ru-RU" sz="2000" dirty="0" err="1" smtClean="0">
                <a:latin typeface="Times New Roman" pitchFamily="18" charset="0"/>
              </a:rPr>
              <a:t>Онагава</a:t>
            </a:r>
            <a:r>
              <a:rPr lang="ru-RU" sz="2000" dirty="0" smtClean="0">
                <a:latin typeface="Times New Roman" pitchFamily="18" charset="0"/>
              </a:rPr>
              <a:t> была разрушена турбина, возник пожар, который удалось быстро ликвидировать. На АЭС Фукусима-1 ситуация сложилась очень серьезная - в результате отключения системы охлаждения расплавилось ядерное топливо в реакторе блока №1, снаружи блока была зафиксирована утечка радиации, в 10-километровой зоне вокруг АЭС </a:t>
            </a:r>
            <a:r>
              <a:rPr lang="ru-RU" sz="2000" dirty="0" err="1" smtClean="0">
                <a:latin typeface="Times New Roman" pitchFamily="18" charset="0"/>
              </a:rPr>
              <a:t>проведенаэвакуация</a:t>
            </a:r>
            <a:r>
              <a:rPr lang="ru-RU" sz="2000" dirty="0" smtClean="0">
                <a:latin typeface="Times New Roman" pitchFamily="18" charset="0"/>
              </a:rPr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19459" name="Picture 6" descr="C:\Users\олеся\Desktop\16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8600"/>
            <a:ext cx="4724400" cy="3117850"/>
          </a:xfrm>
          <a:noFill/>
        </p:spPr>
      </p:pic>
      <p:pic>
        <p:nvPicPr>
          <p:cNvPr id="19460" name="Picture 8" descr="C:\Users\олеся\Desktop\s65065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0"/>
            <a:ext cx="48006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92080" y="47667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Фукусима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Биологическое действие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человека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Биологическое действие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животных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Биологическое действие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растения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Биологическое действие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почву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77724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Использование радиации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медицине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772400" cy="1362075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Биологическое  действие радиации</a:t>
            </a:r>
            <a:endParaRPr lang="ru-R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4365104"/>
            <a:ext cx="7772400" cy="1500187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Урок - конференция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</a:rPr>
              <a:t>Понятие «Биологическое действие радиации»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1828800"/>
            <a:ext cx="7924800" cy="2057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</a:rPr>
              <a:t>И</a:t>
            </a:r>
            <a:r>
              <a:rPr lang="ru-RU" sz="2400" dirty="0" smtClean="0"/>
              <a:t>зменения, вызываемые в жизнедеятельности и структуре живых организмов при воздействии коротковолновых электромагнитных волн (рентгеновского излучения и гамма-излучения</a:t>
            </a:r>
            <a:r>
              <a:rPr lang="ru-RU" sz="2400" dirty="0" smtClean="0">
                <a:latin typeface="Times New Roman" pitchFamily="18" charset="0"/>
              </a:rPr>
              <a:t>) </a:t>
            </a:r>
            <a:r>
              <a:rPr lang="ru-RU" sz="2400" dirty="0" smtClean="0"/>
              <a:t>или потоков заряженных частиц</a:t>
            </a:r>
            <a:r>
              <a:rPr lang="ru-RU" sz="2400" dirty="0" smtClean="0">
                <a:latin typeface="Times New Roman" pitchFamily="18" charset="0"/>
              </a:rPr>
              <a:t>, </a:t>
            </a:r>
            <a:r>
              <a:rPr lang="ru-RU" sz="2400" dirty="0" err="1" smtClean="0"/>
              <a:t>бета-излучения</a:t>
            </a:r>
            <a:r>
              <a:rPr lang="ru-RU" sz="2400" dirty="0" smtClean="0"/>
              <a:t> и </a:t>
            </a:r>
            <a:r>
              <a:rPr lang="ru-RU" sz="2400" dirty="0" smtClean="0">
                <a:latin typeface="Times New Roman" pitchFamily="18" charset="0"/>
              </a:rPr>
              <a:t>н</a:t>
            </a:r>
            <a:r>
              <a:rPr lang="ru-RU" sz="2400" dirty="0" smtClean="0"/>
              <a:t>ейтронов.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752600" y="4343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600200" y="59436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4953000" y="4191000"/>
            <a:ext cx="3886200" cy="2057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en-US" sz="6000" b="1" baseline="8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D=E</a:t>
            </a:r>
            <a:r>
              <a:rPr lang="ru-RU" sz="6000" b="1" baseline="8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en-US" sz="6000" b="1" baseline="8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sz="4400" dirty="0"/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4400" b="1" baseline="-2000" dirty="0"/>
              <a:t>1</a:t>
            </a:r>
            <a:r>
              <a:rPr lang="ru-RU" sz="4400" b="1" baseline="-2000" dirty="0"/>
              <a:t>Гр=1Дж/1Кг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228600" y="4114800"/>
            <a:ext cx="49530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/>
              <a:t>D </a:t>
            </a:r>
            <a:r>
              <a:rPr lang="ru-RU" sz="2800" dirty="0"/>
              <a:t>-</a:t>
            </a:r>
            <a:r>
              <a:rPr lang="en-US" sz="2800" dirty="0"/>
              <a:t> </a:t>
            </a:r>
            <a:r>
              <a:rPr lang="ru-RU" sz="2800" dirty="0"/>
              <a:t>поглощенная доза; </a:t>
            </a:r>
            <a:endParaRPr lang="en-US" sz="2800" dirty="0"/>
          </a:p>
          <a:p>
            <a:pPr algn="ctr">
              <a:spcBef>
                <a:spcPct val="50000"/>
              </a:spcBef>
            </a:pPr>
            <a:r>
              <a:rPr lang="en-US" sz="2800" dirty="0"/>
              <a:t>E-</a:t>
            </a:r>
            <a:r>
              <a:rPr lang="ru-RU" sz="2800" dirty="0"/>
              <a:t> поглощенная энергия;</a:t>
            </a:r>
            <a:r>
              <a:rPr lang="en-US" sz="2800" dirty="0"/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800" dirty="0"/>
              <a:t>m-</a:t>
            </a:r>
            <a:r>
              <a:rPr lang="ru-RU" sz="2800" dirty="0"/>
              <a:t>масса тела</a:t>
            </a:r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5" grpId="0" animBg="1"/>
      <p:bldP spid="61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8564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285728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467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ТРИ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/>
              <a:t>составляющие этого излучения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501122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    </a:t>
            </a:r>
          </a:p>
          <a:p>
            <a:pPr>
              <a:buNone/>
            </a:pPr>
            <a:endParaRPr lang="ru-RU" sz="22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     </a:t>
            </a:r>
            <a:r>
              <a:rPr lang="ru-RU" sz="2200" dirty="0" smtClean="0">
                <a:solidFill>
                  <a:srgbClr val="FF0000"/>
                </a:solidFill>
              </a:rPr>
              <a:t>Бета – частицы </a:t>
            </a:r>
            <a:r>
              <a:rPr lang="ru-RU" sz="2200" dirty="0" smtClean="0"/>
              <a:t>представляют собой поток быстрых электронов, летящих со скоростями близкими к скорости света. Они проникают в воздух до 20 м.</a:t>
            </a:r>
          </a:p>
          <a:p>
            <a:pPr algn="just"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     </a:t>
            </a:r>
            <a:r>
              <a:rPr lang="ru-RU" sz="2200" dirty="0" smtClean="0">
                <a:solidFill>
                  <a:srgbClr val="FF0000"/>
                </a:solidFill>
              </a:rPr>
              <a:t>Альфа частицы</a:t>
            </a:r>
            <a:r>
              <a:rPr lang="ru-RU" sz="2200" dirty="0" smtClean="0">
                <a:solidFill>
                  <a:srgbClr val="FFFF00"/>
                </a:solidFill>
              </a:rPr>
              <a:t> </a:t>
            </a:r>
            <a:r>
              <a:rPr lang="ru-RU" sz="2200" dirty="0" smtClean="0"/>
              <a:t>– это потоки ядер атомов гелия. Скорость этих частиц 20000 км/с, что превышает скорость современного самолета (1000 км/ч) в 72000 раз. Альфа – лучи проникают в воздух до 10 см.</a:t>
            </a:r>
          </a:p>
          <a:p>
            <a:pPr>
              <a:buNone/>
            </a:pPr>
            <a:r>
              <a:rPr lang="ru-RU" sz="2200" i="1" dirty="0" smtClean="0">
                <a:solidFill>
                  <a:srgbClr val="FFFF00"/>
                </a:solidFill>
              </a:rPr>
              <a:t>     </a:t>
            </a:r>
            <a:r>
              <a:rPr lang="ru-RU" sz="2200" i="1" dirty="0" smtClean="0">
                <a:solidFill>
                  <a:srgbClr val="FF0000"/>
                </a:solidFill>
              </a:rPr>
              <a:t>Гамма-излучение</a:t>
            </a:r>
            <a:r>
              <a:rPr lang="ru-RU" sz="2200" dirty="0" smtClean="0"/>
              <a:t> представляет собой электромагнитное излучение, испускаемое при ядерных превращениях или взаимодействии частиц</a:t>
            </a:r>
            <a:endParaRPr lang="ru-RU" sz="22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214282" y="214290"/>
            <a:ext cx="8643998" cy="28575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Биологическое действие радиоактивных излучений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452048" cy="792088"/>
          </a:xfrm>
        </p:spPr>
        <p:txBody>
          <a:bodyPr/>
          <a:lstStyle/>
          <a:p>
            <a:r>
              <a:rPr lang="ru-RU" sz="4000" dirty="0">
                <a:solidFill>
                  <a:srgbClr val="000066"/>
                </a:solidFill>
              </a:rPr>
              <a:t>Виды радиационных излучений:</a:t>
            </a:r>
          </a:p>
        </p:txBody>
      </p:sp>
      <p:graphicFrame>
        <p:nvGraphicFramePr>
          <p:cNvPr id="229444" name="Group 68"/>
          <p:cNvGraphicFramePr>
            <a:graphicFrameLocks noGrp="1"/>
          </p:cNvGraphicFramePr>
          <p:nvPr>
            <p:ph idx="1"/>
          </p:nvPr>
        </p:nvGraphicFramePr>
        <p:xfrm>
          <a:off x="1043608" y="1412776"/>
          <a:ext cx="7416378" cy="5112333"/>
        </p:xfrm>
        <a:graphic>
          <a:graphicData uri="http://schemas.openxmlformats.org/drawingml/2006/table">
            <a:tbl>
              <a:tblPr/>
              <a:tblGrid>
                <a:gridCol w="1509323"/>
                <a:gridCol w="1772695"/>
                <a:gridCol w="1904382"/>
                <a:gridCol w="2229978"/>
              </a:tblGrid>
              <a:tr h="856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Виды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излучений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Природа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излучения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Проникающая способность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Ионизирующая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способность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</a:rPr>
                        <a:t>Гамма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Электромагнитная, рентгеновская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Большая, очень 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Малозначительная, ниже, чем у альфа частиц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</a:rPr>
                        <a:t>Альфа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Поток ядер атома гелия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Слабая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</a:rPr>
                        <a:t>Бета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Поток электронов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Высокая, выше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чем у альфа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Значительно ниже, чем у альфа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</a:rPr>
                        <a:t>Нейтронное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Поток нейтронных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Очень 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491412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Хиросима и Нагасаки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Чернобыль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4953000" cy="4724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latin typeface="Times New Roman" pitchFamily="18" charset="0"/>
              </a:rPr>
              <a:t>В ночь с 25 на 26 апреля 1986 года на четвертом блоке </a:t>
            </a:r>
            <a:r>
              <a:rPr lang="ru-RU" sz="2400" u="sng" smtClean="0">
                <a:latin typeface="Times New Roman" pitchFamily="18" charset="0"/>
              </a:rPr>
              <a:t>Чернобыльской АЭС (Украина)</a:t>
            </a:r>
            <a:r>
              <a:rPr lang="ru-RU" sz="2400" smtClean="0">
                <a:latin typeface="Times New Roman" pitchFamily="18" charset="0"/>
              </a:rPr>
              <a:t> произошла крупнейшая ядерная авария в мире, с частичным разрушением активной зоны реактора и выходом осколков деления за пределы зоны. По свидетельству специалистов, авария произошла из-за попытки проделать эксперимент по снятию дополнительной энергии во время работы основного атомного реактора. </a:t>
            </a:r>
          </a:p>
        </p:txBody>
      </p:sp>
      <p:pic>
        <p:nvPicPr>
          <p:cNvPr id="17412" name="Picture 6" descr="C:\Users\олеся\Desktop\chernobyl_03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752600"/>
            <a:ext cx="3165475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454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Апекс</vt:lpstr>
      <vt:lpstr>Биологическое действие радиации </vt:lpstr>
      <vt:lpstr>Биологическое  действие радиации</vt:lpstr>
      <vt:lpstr>Понятие «Биологическое действие радиации»</vt:lpstr>
      <vt:lpstr>Слайд 4</vt:lpstr>
      <vt:lpstr>Слайд 5</vt:lpstr>
      <vt:lpstr>  ТРИ составляющие этого излучения</vt:lpstr>
      <vt:lpstr>Виды радиационных излучений:</vt:lpstr>
      <vt:lpstr>Хиросима и Нагасаки</vt:lpstr>
      <vt:lpstr>Чернобыль </vt:lpstr>
      <vt:lpstr>Слайд 10</vt:lpstr>
      <vt:lpstr>Слайд 11</vt:lpstr>
      <vt:lpstr>Биологическое действие  на человека</vt:lpstr>
      <vt:lpstr>Биологическое действие  на животных </vt:lpstr>
      <vt:lpstr>Биологическое действие  на растения</vt:lpstr>
      <vt:lpstr>Биологическое действие  на почву</vt:lpstr>
      <vt:lpstr>Использование радиации  в медицине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Атомная энергетика</dc:title>
  <cp:lastModifiedBy>Оля</cp:lastModifiedBy>
  <cp:revision>70</cp:revision>
  <dcterms:modified xsi:type="dcterms:W3CDTF">2018-06-05T18:48:24Z</dcterms:modified>
</cp:coreProperties>
</file>