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0" r:id="rId7"/>
    <p:sldId id="274" r:id="rId8"/>
    <p:sldId id="275" r:id="rId9"/>
    <p:sldId id="258" r:id="rId10"/>
    <p:sldId id="269" r:id="rId11"/>
    <p:sldId id="270" r:id="rId12"/>
    <p:sldId id="272" r:id="rId13"/>
    <p:sldId id="273" r:id="rId14"/>
    <p:sldId id="276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/>
  </p:normalViewPr>
  <p:slideViewPr>
    <p:cSldViewPr snapToGrid="0">
      <p:cViewPr>
        <p:scale>
          <a:sx n="81" d="100"/>
          <a:sy n="81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C963BE-E818-41F7-9555-4F4B742E98AE}" type="datetime1">
              <a:rPr lang="ru-RU" smtClean="0"/>
              <a:pPr rtl="0"/>
              <a:t>20.04.2020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831430A-4AA4-45C8-AC23-CD6B61C41A4C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735222-6EEA-46CD-B936-E9E9D4B85411}" type="datetime1">
              <a:rPr lang="ru-RU" noProof="0" smtClean="0"/>
              <a:pPr rtl="0"/>
              <a:t>20.04.2020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734D747-9380-41EE-9946-EC9EC0CA5D1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935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6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6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ru-RU" smtClean="0"/>
              <a:pPr rtl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7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Полилиния: фигура 14">
                <a:extLst>
                  <a:ext uri="{FF2B5EF4-FFF2-40B4-BE49-F238E27FC236}">
                    <a16:creationId xmlns:a16="http://schemas.microsoft.com/office/drawing/2014/main" xmlns="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6" name="Полилиния: фигура 15">
                <a:extLst>
                  <a:ext uri="{FF2B5EF4-FFF2-40B4-BE49-F238E27FC236}">
                    <a16:creationId xmlns:a16="http://schemas.microsoft.com/office/drawing/2014/main" xmlns="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7" name="Прямоугольный треугольник 16">
                <a:extLst>
                  <a:ext uri="{FF2B5EF4-FFF2-40B4-BE49-F238E27FC236}">
                    <a16:creationId xmlns:a16="http://schemas.microsoft.com/office/drawing/2014/main" xmlns="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8" name="Прямоугольный треугольник 17">
                <a:extLst>
                  <a:ext uri="{FF2B5EF4-FFF2-40B4-BE49-F238E27FC236}">
                    <a16:creationId xmlns:a16="http://schemas.microsoft.com/office/drawing/2014/main" xmlns="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9" name="Прямоугольный треугольник 18">
                <a:extLst>
                  <a:ext uri="{FF2B5EF4-FFF2-40B4-BE49-F238E27FC236}">
                    <a16:creationId xmlns:a16="http://schemas.microsoft.com/office/drawing/2014/main" xmlns="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xmlns="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  <p:sp>
          <p:nvSpPr>
            <p:cNvPr id="9" name="Полилиния: Фигура 12">
              <a:extLst>
                <a:ext uri="{FF2B5EF4-FFF2-40B4-BE49-F238E27FC236}">
                  <a16:creationId xmlns:a16="http://schemas.microsoft.com/office/drawing/2014/main" xmlns="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xmlns="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11" name="Полилиния: Фигура 12">
              <a:extLst>
                <a:ext uri="{FF2B5EF4-FFF2-40B4-BE49-F238E27FC236}">
                  <a16:creationId xmlns:a16="http://schemas.microsoft.com/office/drawing/2014/main" xmlns="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xmlns="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Полилиния: Фигура 12">
                <a:extLst>
                  <a:ext uri="{FF2B5EF4-FFF2-40B4-BE49-F238E27FC236}">
                    <a16:creationId xmlns:a16="http://schemas.microsoft.com/office/drawing/2014/main" xmlns="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  <p:sp>
            <p:nvSpPr>
              <p:cNvPr id="14" name="Полилиния: Фигура 12">
                <a:extLst>
                  <a:ext uri="{FF2B5EF4-FFF2-40B4-BE49-F238E27FC236}">
                    <a16:creationId xmlns:a16="http://schemas.microsoft.com/office/drawing/2014/main" xmlns="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/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тегория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0" name="Рисунок 8">
            <a:extLst>
              <a:ext uri="{FF2B5EF4-FFF2-40B4-BE49-F238E27FC236}">
                <a16:creationId xmlns:a16="http://schemas.microsoft.com/office/drawing/2014/main" xmlns="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1" name="Рисунок 8">
            <a:extLst>
              <a:ext uri="{FF2B5EF4-FFF2-40B4-BE49-F238E27FC236}">
                <a16:creationId xmlns:a16="http://schemas.microsoft.com/office/drawing/2014/main" xmlns="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xmlns="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3" name="Рисунок 8">
            <a:extLst>
              <a:ext uri="{FF2B5EF4-FFF2-40B4-BE49-F238E27FC236}">
                <a16:creationId xmlns:a16="http://schemas.microsoft.com/office/drawing/2014/main" xmlns="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4" name="Рисунок 8">
            <a:extLst>
              <a:ext uri="{FF2B5EF4-FFF2-40B4-BE49-F238E27FC236}">
                <a16:creationId xmlns:a16="http://schemas.microsoft.com/office/drawing/2014/main" xmlns="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6" name="Текст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7" name="Текст 22">
            <a:extLst>
              <a:ext uri="{FF2B5EF4-FFF2-40B4-BE49-F238E27FC236}">
                <a16:creationId xmlns:a16="http://schemas.microsoft.com/office/drawing/2014/main" xmlns="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8" name="Текст 22">
            <a:extLst>
              <a:ext uri="{FF2B5EF4-FFF2-40B4-BE49-F238E27FC236}">
                <a16:creationId xmlns:a16="http://schemas.microsoft.com/office/drawing/2014/main" xmlns="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xmlns="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Текст 22">
            <a:extLst>
              <a:ext uri="{FF2B5EF4-FFF2-40B4-BE49-F238E27FC236}">
                <a16:creationId xmlns:a16="http://schemas.microsoft.com/office/drawing/2014/main" xmlns="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и раздел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6" name="Текст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ru-RU" noProof="0"/>
              <a:t>Вставка изображения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xmlns="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2">
            <a:extLst>
              <a:ext uri="{FF2B5EF4-FFF2-40B4-BE49-F238E27FC236}">
                <a16:creationId xmlns:a16="http://schemas.microsoft.com/office/drawing/2014/main" xmlns="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графия и текс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6" name="Текст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ru-RU" noProof="0"/>
              <a:t>Вставка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xmlns="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Полилиния: фигура 9">
            <a:extLst>
              <a:ext uri="{FF2B5EF4-FFF2-40B4-BE49-F238E27FC236}">
                <a16:creationId xmlns:a16="http://schemas.microsoft.com/office/drawing/2014/main" xmlns="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0" name="Полилиния: Фигура 17">
            <a:extLst>
              <a:ext uri="{FF2B5EF4-FFF2-40B4-BE49-F238E27FC236}">
                <a16:creationId xmlns:a16="http://schemas.microsoft.com/office/drawing/2014/main" xmlns="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1" name="Полилиния: фигура 11">
            <a:extLst>
              <a:ext uri="{FF2B5EF4-FFF2-40B4-BE49-F238E27FC236}">
                <a16:creationId xmlns:a16="http://schemas.microsoft.com/office/drawing/2014/main" xmlns="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Полилиния: Фигура 7">
            <a:extLst>
              <a:ext uri="{FF2B5EF4-FFF2-40B4-BE49-F238E27FC236}">
                <a16:creationId xmlns:a16="http://schemas.microsoft.com/office/drawing/2014/main" xmlns="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Полилиния: Фигура 15">
              <a:extLst>
                <a:ext uri="{FF2B5EF4-FFF2-40B4-BE49-F238E27FC236}">
                  <a16:creationId xmlns:a16="http://schemas.microsoft.com/office/drawing/2014/main" xmlns="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6" name="Полилиния: Фигура 16">
              <a:extLst>
                <a:ext uri="{FF2B5EF4-FFF2-40B4-BE49-F238E27FC236}">
                  <a16:creationId xmlns:a16="http://schemas.microsoft.com/office/drawing/2014/main" xmlns="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0" name="Полилиния: Фигура 23">
            <a:extLst>
              <a:ext uri="{FF2B5EF4-FFF2-40B4-BE49-F238E27FC236}">
                <a16:creationId xmlns:a16="http://schemas.microsoft.com/office/drawing/2014/main" xmlns="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Номер слайда 4">
            <a:extLst>
              <a:ext uri="{FF2B5EF4-FFF2-40B4-BE49-F238E27FC236}">
                <a16:creationId xmlns:a16="http://schemas.microsoft.com/office/drawing/2014/main" xmlns="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Прямоугольный треугольник 16">
              <a:extLst>
                <a:ext uri="{FF2B5EF4-FFF2-40B4-BE49-F238E27FC236}">
                  <a16:creationId xmlns:a16="http://schemas.microsoft.com/office/drawing/2014/main" xmlns="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8" name="Прямоугольный треугольник 17">
              <a:extLst>
                <a:ext uri="{FF2B5EF4-FFF2-40B4-BE49-F238E27FC236}">
                  <a16:creationId xmlns:a16="http://schemas.microsoft.com/office/drawing/2014/main" xmlns="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9" name="Прямоугольный треугольник 18">
              <a:extLst>
                <a:ext uri="{FF2B5EF4-FFF2-40B4-BE49-F238E27FC236}">
                  <a16:creationId xmlns:a16="http://schemas.microsoft.com/office/drawing/2014/main" xmlns="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ru-RU" noProof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ru-RU" noProof="0"/>
              <a:t>Спасибо!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xmlns="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32" name="Полилиния: Фигура 31">
            <a:extLst>
              <a:ext uri="{FF2B5EF4-FFF2-40B4-BE49-F238E27FC236}">
                <a16:creationId xmlns:a16="http://schemas.microsoft.com/office/drawing/2014/main" xmlns="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xmlns="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xmlns="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ый треугольник 9">
            <a:extLst>
              <a:ext uri="{FF2B5EF4-FFF2-40B4-BE49-F238E27FC236}">
                <a16:creationId xmlns:a16="http://schemas.microsoft.com/office/drawing/2014/main" xmlns="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xmlns="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xmlns="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xmlns="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8" name="Полилиния: Фигура 17">
              <a:extLst>
                <a:ext uri="{FF2B5EF4-FFF2-40B4-BE49-F238E27FC236}">
                  <a16:creationId xmlns:a16="http://schemas.microsoft.com/office/drawing/2014/main" xmlns="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xmlns="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xmlns="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Номер слайда 4">
            <a:extLst>
              <a:ext uri="{FF2B5EF4-FFF2-40B4-BE49-F238E27FC236}">
                <a16:creationId xmlns:a16="http://schemas.microsoft.com/office/drawing/2014/main" xmlns="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Заголовок раздела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Дополнительный 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xmlns="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xmlns="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noProof="0"/>
            </a:p>
          </p:txBody>
        </p:sp>
      </p:grpSp>
      <p:sp>
        <p:nvSpPr>
          <p:cNvPr id="29" name="Полилиния: Фигура 28">
            <a:extLst>
              <a:ext uri="{FF2B5EF4-FFF2-40B4-BE49-F238E27FC236}">
                <a16:creationId xmlns:a16="http://schemas.microsoft.com/office/drawing/2014/main" xmlns="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xmlns="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xmlns="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xmlns="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Заголовок раздела 01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Номер слайда 4">
            <a:extLst>
              <a:ext uri="{FF2B5EF4-FFF2-40B4-BE49-F238E27FC236}">
                <a16:creationId xmlns:a16="http://schemas.microsoft.com/office/drawing/2014/main" xmlns="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цитат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 rtl="0"/>
            <a:r>
              <a:rPr lang="ru-RU" sz="18400" noProof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"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Цитата</a:t>
            </a:r>
          </a:p>
        </p:txBody>
      </p:sp>
      <p:sp>
        <p:nvSpPr>
          <p:cNvPr id="19" name="Номер слайда 4">
            <a:extLst>
              <a:ext uri="{FF2B5EF4-FFF2-40B4-BE49-F238E27FC236}">
                <a16:creationId xmlns:a16="http://schemas.microsoft.com/office/drawing/2014/main" xmlns="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текс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xmlns="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xmlns="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Текст 4">
            <a:extLst>
              <a:ext uri="{FF2B5EF4-FFF2-40B4-BE49-F238E27FC236}">
                <a16:creationId xmlns:a16="http://schemas.microsoft.com/office/drawing/2014/main" xmlns="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7" name="Объект 3">
            <a:extLst>
              <a:ext uri="{FF2B5EF4-FFF2-40B4-BE49-F238E27FC236}">
                <a16:creationId xmlns:a16="http://schemas.microsoft.com/office/drawing/2014/main" xmlns="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8" name="Объект 5">
            <a:extLst>
              <a:ext uri="{FF2B5EF4-FFF2-40B4-BE49-F238E27FC236}">
                <a16:creationId xmlns:a16="http://schemas.microsoft.com/office/drawing/2014/main" xmlns="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Прямоугольник: Усеченный угол 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3" name="Прямоугольник: Усеченный угол 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xmlns="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1" name="Объект 3">
            <a:extLst>
              <a:ext uri="{FF2B5EF4-FFF2-40B4-BE49-F238E27FC236}">
                <a16:creationId xmlns:a16="http://schemas.microsoft.com/office/drawing/2014/main" xmlns="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CDDDB7D-9189-9548-A2B9-81DC62C3C1A3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олилиния: Фигура 9">
            <a:extLst>
              <a:ext uri="{FF2B5EF4-FFF2-40B4-BE49-F238E27FC236}">
                <a16:creationId xmlns:a16="http://schemas.microsoft.com/office/drawing/2014/main" xmlns="" id="{096D8877-6B4A-4540-8927-767DD7401718}"/>
              </a:ext>
            </a:extLst>
          </p:cNvPr>
          <p:cNvSpPr/>
          <p:nvPr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17">
            <a:extLst>
              <a:ext uri="{FF2B5EF4-FFF2-40B4-BE49-F238E27FC236}">
                <a16:creationId xmlns:a16="http://schemas.microsoft.com/office/drawing/2014/main" xmlns="" id="{5AF2E123-FE0F-8541-8E36-5030C450AA7E}"/>
              </a:ext>
            </a:extLst>
          </p:cNvPr>
          <p:cNvSpPr/>
          <p:nvPr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9" name="Полилиния: фигура 11">
            <a:extLst>
              <a:ext uri="{FF2B5EF4-FFF2-40B4-BE49-F238E27FC236}">
                <a16:creationId xmlns:a16="http://schemas.microsoft.com/office/drawing/2014/main" xmlns="" id="{E5519D99-3B68-924A-9CD0-14B911711CA8}"/>
              </a:ext>
            </a:extLst>
          </p:cNvPr>
          <p:cNvSpPr/>
          <p:nvPr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олилиния: Фигура 7">
            <a:extLst>
              <a:ext uri="{FF2B5EF4-FFF2-40B4-BE49-F238E27FC236}">
                <a16:creationId xmlns:a16="http://schemas.microsoft.com/office/drawing/2014/main" xmlns="" id="{A09E21A9-FBEF-144C-A152-FE484F3C55C1}"/>
              </a:ext>
            </a:extLst>
          </p:cNvPr>
          <p:cNvSpPr/>
          <p:nvPr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70C7F2CB-A8CE-1545-A08D-93592C4BAEEA}"/>
              </a:ext>
            </a:extLst>
          </p:cNvPr>
          <p:cNvSpPr txBox="1">
            <a:spLocks/>
          </p:cNvSpPr>
          <p:nvPr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>
                <a:latin typeface="+mj-lt"/>
              </a:rPr>
              <a:t>Образец заголовка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7068FCE4-1B47-3C4B-B091-013120A97D09}"/>
              </a:ext>
            </a:extLst>
          </p:cNvPr>
          <p:cNvGrpSpPr/>
          <p:nvPr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Полилиния: Фигура 15">
              <a:extLst>
                <a:ext uri="{FF2B5EF4-FFF2-40B4-BE49-F238E27FC236}">
                  <a16:creationId xmlns:a16="http://schemas.microsoft.com/office/drawing/2014/main" xmlns="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Полилиния: Фигура 16">
              <a:extLst>
                <a:ext uri="{FF2B5EF4-FFF2-40B4-BE49-F238E27FC236}">
                  <a16:creationId xmlns:a16="http://schemas.microsoft.com/office/drawing/2014/main" xmlns="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BE1E08A0-195D-694F-947B-986A76FBB93E}"/>
              </a:ext>
            </a:extLst>
          </p:cNvPr>
          <p:cNvGrpSpPr/>
          <p:nvPr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Прямоугольник: Усеченный угол 18">
              <a:extLst>
                <a:ext uri="{FF2B5EF4-FFF2-40B4-BE49-F238E27FC236}">
                  <a16:creationId xmlns:a16="http://schemas.microsoft.com/office/drawing/2014/main" xmlns="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ru-RU" noProof="0"/>
            </a:p>
          </p:txBody>
        </p:sp>
        <p:sp>
          <p:nvSpPr>
            <p:cNvPr id="17" name="Прямоугольник: Усеченный угол 2">
              <a:extLst>
                <a:ext uri="{FF2B5EF4-FFF2-40B4-BE49-F238E27FC236}">
                  <a16:creationId xmlns:a16="http://schemas.microsoft.com/office/drawing/2014/main" xmlns="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8" name="Полилиния: Фигура 23">
            <a:extLst>
              <a:ext uri="{FF2B5EF4-FFF2-40B4-BE49-F238E27FC236}">
                <a16:creationId xmlns:a16="http://schemas.microsoft.com/office/drawing/2014/main" xmlns="" id="{A587DEFD-D470-4142-8E0D-A71DDB147C92}"/>
              </a:ext>
            </a:extLst>
          </p:cNvPr>
          <p:cNvSpPr/>
          <p:nvPr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9" name="Номер слайда 4">
            <a:extLst>
              <a:ext uri="{FF2B5EF4-FFF2-40B4-BE49-F238E27FC236}">
                <a16:creationId xmlns:a16="http://schemas.microsoft.com/office/drawing/2014/main" xmlns="" id="{7D9BF857-7910-734D-A217-5E3344220AA2}"/>
              </a:ext>
            </a:extLst>
          </p:cNvPr>
          <p:cNvSpPr txBox="1">
            <a:spLocks/>
          </p:cNvSpPr>
          <p:nvPr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C263D6C4-4840-40CC-AC84-17E24B3B7BDE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4" r:id="rId7"/>
    <p:sldLayoutId id="2147483665" r:id="rId8"/>
    <p:sldLayoutId id="2147483673" r:id="rId9"/>
    <p:sldLayoutId id="2147483662" r:id="rId10"/>
    <p:sldLayoutId id="2147483663" r:id="rId11"/>
    <p:sldLayoutId id="2147483664" r:id="rId12"/>
    <p:sldLayoutId id="2147483675" r:id="rId13"/>
    <p:sldLayoutId id="2147483676" r:id="rId14"/>
    <p:sldLayoutId id="2147483672" r:id="rId15"/>
    <p:sldLayoutId id="2147483667" r:id="rId16"/>
    <p:sldLayoutId id="2147483668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3055" y="1661436"/>
            <a:ext cx="10446327" cy="2591908"/>
          </a:xfrm>
        </p:spPr>
        <p:txBody>
          <a:bodyPr rtlCol="0"/>
          <a:lstStyle/>
          <a:p>
            <a:pPr algn="ctr" rtl="0"/>
            <a:r>
              <a:rPr lang="ru-RU" dirty="0" smtClean="0"/>
              <a:t>Геометрические тела и их изображение,</a:t>
            </a:r>
            <a:br>
              <a:rPr lang="ru-RU" dirty="0" smtClean="0"/>
            </a:br>
            <a:r>
              <a:rPr lang="ru-RU" dirty="0" smtClean="0"/>
              <a:t>5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10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998683" y="277091"/>
            <a:ext cx="9087427" cy="1893669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/>
              <a:t>Задание 2. Постройте в тетради произвольно шар, цилиндр, конус</a:t>
            </a:r>
            <a:endParaRPr lang="ru-RU" sz="3200" b="1" dirty="0"/>
          </a:p>
        </p:txBody>
      </p:sp>
      <p:pic>
        <p:nvPicPr>
          <p:cNvPr id="61442" name="Picture 2" descr="https://ds02.infourok.ru/uploads/ex/02a0/0001140f-d06fc361/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5164" y="1313369"/>
            <a:ext cx="7121235" cy="53409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11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998683" y="277091"/>
            <a:ext cx="9087427" cy="1893669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/>
              <a:t>Задание 3. Найдите и назовите те тела, которые являются многогранниками</a:t>
            </a:r>
            <a:endParaRPr lang="ru-RU" sz="3200" b="1" dirty="0"/>
          </a:p>
        </p:txBody>
      </p:sp>
      <p:pic>
        <p:nvPicPr>
          <p:cNvPr id="67586" name="Picture 2" descr="http://900igr.net/up/datas/115541/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4218" y="1427019"/>
            <a:ext cx="7259781" cy="5126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3" y="2556163"/>
            <a:ext cx="9364841" cy="85905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000" dirty="0" smtClean="0"/>
              <a:t>Нас окружают множество предметов. Они отличаются формой, размерами, материалом, из которого изготовлены, окраской и другими качествами</a:t>
            </a:r>
            <a:endParaRPr lang="ru-RU" sz="4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2</a:t>
            </a:fld>
            <a:endParaRPr lang="ru-RU"/>
          </a:p>
        </p:txBody>
      </p:sp>
      <p:pic>
        <p:nvPicPr>
          <p:cNvPr id="26626" name="Picture 2" descr="https://avatars.mds.yandex.net/get-pdb/2449779/be829e5f-cf84-42d6-96f5-983a422aa42f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7055" y="3495041"/>
            <a:ext cx="5403272" cy="3102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3</a:t>
            </a:fld>
            <a:endParaRPr lang="ru-RU"/>
          </a:p>
        </p:txBody>
      </p:sp>
      <p:pic>
        <p:nvPicPr>
          <p:cNvPr id="24578" name="Picture 2" descr="https://fs01.urokimatematiki.ru/e/001df5-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398" y="364765"/>
            <a:ext cx="8232775" cy="6174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98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376" y="893616"/>
            <a:ext cx="9364841" cy="85905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000" dirty="0" smtClean="0"/>
              <a:t>Многообразие геометрических тел вокруг нас</a:t>
            </a:r>
            <a:endParaRPr lang="ru-RU" sz="4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4</a:t>
            </a:fld>
            <a:endParaRPr lang="ru-RU"/>
          </a:p>
        </p:txBody>
      </p:sp>
      <p:pic>
        <p:nvPicPr>
          <p:cNvPr id="63490" name="Picture 2" descr="https://avatars.mds.yandex.net/get-pdb/1801789/d9d9dc02-2272-4cae-996e-ec7b2c50e2aa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758" y="1856509"/>
            <a:ext cx="3505200" cy="3505200"/>
          </a:xfrm>
          <a:prstGeom prst="rect">
            <a:avLst/>
          </a:prstGeom>
          <a:noFill/>
        </p:spPr>
      </p:pic>
      <p:pic>
        <p:nvPicPr>
          <p:cNvPr id="63492" name="Picture 4" descr="https://www.ikea.com/PIAimages/0640879_PE700125_S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0110" y="1828800"/>
            <a:ext cx="3536372" cy="3536372"/>
          </a:xfrm>
          <a:prstGeom prst="rect">
            <a:avLst/>
          </a:prstGeom>
          <a:noFill/>
        </p:spPr>
      </p:pic>
      <p:pic>
        <p:nvPicPr>
          <p:cNvPr id="63494" name="Picture 6" descr="https://images.ru.prom.st/549117552_w640_h640_akvarelnye-karandashi-fab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68647" y="1801091"/>
            <a:ext cx="3588327" cy="3588327"/>
          </a:xfrm>
          <a:prstGeom prst="rect">
            <a:avLst/>
          </a:prstGeom>
          <a:noFill/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xmlns="" id="{E3BD8413-C238-49D7-A4E1-E8FEF1811A0E}"/>
              </a:ext>
            </a:extLst>
          </p:cNvPr>
          <p:cNvSpPr txBox="1">
            <a:spLocks/>
          </p:cNvSpPr>
          <p:nvPr/>
        </p:nvSpPr>
        <p:spPr>
          <a:xfrm>
            <a:off x="1386284" y="5756561"/>
            <a:ext cx="9364841" cy="8590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Приведите свои примеры геометрических тел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376" y="2057398"/>
            <a:ext cx="9364841" cy="85905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000" dirty="0" smtClean="0"/>
              <a:t>Поверхность каждого геометрического тела разбивает пространство на внутреннюю и внешнюю области. Границей этих областей служит поверхность тела</a:t>
            </a:r>
            <a:endParaRPr lang="ru-RU" sz="4000" dirty="0"/>
          </a:p>
        </p:txBody>
      </p:sp>
      <p:pic>
        <p:nvPicPr>
          <p:cNvPr id="65538" name="Picture 2" descr="https://cdn2.static1-sima-land.com/items/939751/0/700-n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6037" y="2923309"/>
            <a:ext cx="3740727" cy="37407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98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652318" y="433894"/>
            <a:ext cx="9087427" cy="1893669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/>
              <a:t>   </a:t>
            </a:r>
            <a:r>
              <a:rPr lang="ru-RU" sz="3200" b="1" dirty="0" smtClean="0"/>
              <a:t>Среди множества геометрических тел есть большая группа </a:t>
            </a:r>
            <a:r>
              <a:rPr lang="ru-RU" sz="3200" b="1" i="1" dirty="0" smtClean="0"/>
              <a:t>многогранников </a:t>
            </a:r>
            <a:endParaRPr lang="ru-RU" sz="3200" b="1" i="1" dirty="0"/>
          </a:p>
        </p:txBody>
      </p:sp>
      <p:pic>
        <p:nvPicPr>
          <p:cNvPr id="22530" name="Picture 2" descr="https://vmasshtabe.ru/wp-content/uploads/2016/07/413639-vms-Sbor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551" y="1717964"/>
            <a:ext cx="10393940" cy="4672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611" y="4814454"/>
            <a:ext cx="9364841" cy="85905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000" dirty="0" smtClean="0"/>
              <a:t>Поверхность любого многогранника состоит из многоугольников. Каждый из этих многоугольников называют </a:t>
            </a:r>
            <a:r>
              <a:rPr lang="ru-RU" sz="4000" i="1" dirty="0" smtClean="0">
                <a:solidFill>
                  <a:schemeClr val="tx1"/>
                </a:solidFill>
              </a:rPr>
              <a:t>гранью</a:t>
            </a:r>
            <a:r>
              <a:rPr lang="ru-RU" sz="4000" dirty="0" smtClean="0"/>
              <a:t> многогранника, вершины этих многоугольников являются </a:t>
            </a:r>
            <a:r>
              <a:rPr lang="ru-RU" sz="4000" i="1" dirty="0" smtClean="0">
                <a:solidFill>
                  <a:schemeClr val="tx1"/>
                </a:solidFill>
              </a:rPr>
              <a:t>вершинами</a:t>
            </a:r>
            <a:r>
              <a:rPr lang="ru-RU" sz="4000" dirty="0" smtClean="0"/>
              <a:t> многогранников, а стороны –</a:t>
            </a:r>
            <a:r>
              <a:rPr lang="ru-RU" sz="4000" i="1" dirty="0" smtClean="0">
                <a:solidFill>
                  <a:schemeClr val="tx1"/>
                </a:solidFill>
              </a:rPr>
              <a:t>ребрами</a:t>
            </a:r>
            <a:r>
              <a:rPr lang="ru-RU" sz="4000" i="1" dirty="0" smtClean="0"/>
              <a:t> </a:t>
            </a:r>
            <a:r>
              <a:rPr lang="ru-RU" sz="4000" dirty="0" smtClean="0"/>
              <a:t>многогранника</a:t>
            </a:r>
            <a:endParaRPr lang="ru-RU" sz="4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984827" y="364621"/>
            <a:ext cx="9087427" cy="1893669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/>
              <a:t>Изображение пространственных тел, перспектива</a:t>
            </a:r>
            <a:endParaRPr lang="ru-RU" sz="3200" b="1" dirty="0"/>
          </a:p>
        </p:txBody>
      </p:sp>
      <p:pic>
        <p:nvPicPr>
          <p:cNvPr id="51202" name="Picture 2" descr="https://fsd.kopilkaurokov.ru/up/html/2018/05/30/k_5b0f0d513f7a5/471666_3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550" y="1870364"/>
            <a:ext cx="11351095" cy="4336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ru-RU" smtClean="0"/>
              <a:pPr rtl="0"/>
              <a:t>9</a:t>
            </a:fld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1012537" y="193963"/>
            <a:ext cx="9087427" cy="1893669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/>
              <a:t>Задание 1. Начертите фигуры по клеткам в тетрадь. Назовите их</a:t>
            </a:r>
            <a:endParaRPr lang="ru-RU" sz="3200" b="1" dirty="0"/>
          </a:p>
        </p:txBody>
      </p:sp>
      <p:pic>
        <p:nvPicPr>
          <p:cNvPr id="59396" name="Picture 4" descr="http://900igr.net/up/datai/123442/0014-014-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34" y="2202873"/>
            <a:ext cx="4527711" cy="3741161"/>
          </a:xfrm>
          <a:prstGeom prst="rect">
            <a:avLst/>
          </a:prstGeom>
          <a:noFill/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1289628" y="1496292"/>
            <a:ext cx="2977572" cy="7758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Фигура 1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6720610" y="1468582"/>
            <a:ext cx="2977572" cy="7758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Фигура 2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59398" name="Picture 6" descr="http://900igr.net/up/datai/123442/0023-020-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0738" y="2190028"/>
            <a:ext cx="4638097" cy="3828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66687569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0677666_TF66687569" id="{8088A86A-5DE3-4754-A836-2A3C30D038B3}" vid="{7A96DF9F-A41C-4EE8-8C3F-8182B482B13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992231-163D-4428-A2B8-DA1FE0274129}">
  <ds:schemaRefs>
    <ds:schemaRef ds:uri="http://schemas.microsoft.com/office/2006/metadata/properties"/>
    <ds:schemaRef ds:uri="http://purl.org/dc/dcmitype/"/>
    <ds:schemaRef ds:uri="http://schemas.microsoft.com/sharepoint/v3"/>
    <ds:schemaRef ds:uri="http://purl.org/dc/elements/1.1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http://purl.org/dc/terms/"/>
    <ds:schemaRef ds:uri="fb0879af-3eba-417a-a55a-ffe6dcd6ca7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95DE24-D6C3-4A00-9085-D9594C193A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67ACAB-C3DC-429D-A23C-0723C084F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tf66687569</Template>
  <TotalTime>0</TotalTime>
  <Words>157</Words>
  <Application>Microsoft Office PowerPoint</Application>
  <PresentationFormat>Произвольный</PresentationFormat>
  <Paragraphs>34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tf66687569</vt:lpstr>
      <vt:lpstr>Геометрические тела и их изображение, 5 класс</vt:lpstr>
      <vt:lpstr>Нас окружают множество предметов. Они отличаются формой, размерами, материалом, из которого изготовлены, окраской и другими качествами</vt:lpstr>
      <vt:lpstr>Презентация PowerPoint</vt:lpstr>
      <vt:lpstr>Многообразие геометрических тел вокруг нас</vt:lpstr>
      <vt:lpstr>Поверхность каждого геометрического тела разбивает пространство на внутреннюю и внешнюю области. Границей этих областей служит поверхность тела</vt:lpstr>
      <vt:lpstr>Презентация PowerPoint</vt:lpstr>
      <vt:lpstr>Поверхность любого многогранника состоит из многоугольников. Каждый из этих многоугольников называют гранью многогранника, вершины этих многоугольников являются вершинами многогранников, а стороны –ребрами многогранника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2020-04-03T14:09:53Z</dcterms:created>
  <dcterms:modified xsi:type="dcterms:W3CDTF">2020-04-20T07:52:54Z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