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8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D70B0A-4D62-41C8-AC36-B4F21F87C2E0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BB9EF-1651-491E-A8EA-C2969B13B4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2C37DF-5361-4915-8D85-36B929A75FA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FED9A9-BE44-4753-9A72-21E3A31FA751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Дать определение инклюзивного образования. В понятиях включенных в стандарт (раздел 3) – нет. ? Надо ли дополнить.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D91699-DEC1-4BB4-884D-E0991F53CDC6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96F912-7235-451B-9F1B-EB7D820D5F7D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Low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dirty="0"/>
              <a:t>Федеральный закон № 273-ФЗ от 29.12.2012 «Об образовании в Российской Федерации» (далее – ФЗ) относит дошкольное образование к одному из уровней общего. Кроме того, в ФЗ, наряду с такой функцией, как уход и присмотр за ребенком, за дошкольными организациями закрепляется обязанность осуществлять образовательную деятельность, выделяемую в отдельную услугу. В соответствии с законом, сегодня любая школа вправе реализовывать программы дошкольного образования. Отсюда возникает необходимость единого подхода к профессиональным компетенциям педагога дошкольного образования и учителя</a:t>
            </a:r>
            <a:r>
              <a:rPr lang="ru-RU" altLang="ru-RU" b="1" dirty="0"/>
              <a:t>.</a:t>
            </a:r>
          </a:p>
          <a:p>
            <a:pPr algn="justLow">
              <a:spcBef>
                <a:spcPct val="0"/>
              </a:spcBef>
              <a:buFont typeface="Wingdings" pitchFamily="2" charset="2"/>
              <a:buChar char="ü"/>
            </a:pPr>
            <a:r>
              <a:rPr lang="ru-RU" altLang="ru-RU" b="1" dirty="0"/>
              <a:t>?? Есть требования к педагогу дошкольного образования, начальной школы, а основной и старшей – есть ли необходимость. </a:t>
            </a:r>
          </a:p>
          <a:p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4B90B-290B-45AB-AF6E-7FD26013CAFA}" type="datetimeFigureOut">
              <a:rPr lang="ru-RU" smtClean="0"/>
              <a:t>23.01.2018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97E58-3504-416D-9090-0343F72B52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Профстандарт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 применения </a:t>
            </a:r>
            <a:r>
              <a:rPr lang="ru-RU" b="1" dirty="0" err="1" smtClean="0"/>
              <a:t>профстандарта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lvl="0" fontAlgn="base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Определять необходимую квалификацию педагога, которая влияет на результаты обучения, воспитания и развития ребенка.</a:t>
            </a:r>
          </a:p>
          <a:p>
            <a:pPr lvl="0" fontAlgn="base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Обеспечить необходимую подготовку педагога для получения высоких результатов его труда.</a:t>
            </a:r>
          </a:p>
          <a:p>
            <a:pPr lvl="0" fontAlgn="base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Обеспечить необходимую осведомленность педагога о предъявляемых к нему требованиях.</a:t>
            </a:r>
          </a:p>
          <a:p>
            <a:pPr lvl="0" fontAlgn="base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Содействовать вовлечению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педагогов в решение задачи повышения качества образования.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2400" b="1" dirty="0"/>
              <a:t>     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Содержание профессионального стандарта педагога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539551" y="830317"/>
            <a:ext cx="8208913" cy="526297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 sz="24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Часть первая: обучение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вторая: воспитательная работа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третья: развитие (личностные качества и профессиональные компетенции, необходимые учителю для осуществления развивающей деятельности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четвертая: профессиональные компетенции педагога, отражающие специфику работы в начальной школе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пятая: профессиональные компетенции педагога дошкольного образования (воспитателя), отражающие специфику работы на дошкольном уровне образования.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637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mtdata.ru/u2/photo1C5D/20570512130-0/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764704"/>
            <a:ext cx="7416824" cy="5284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517632" cy="208823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b="1" dirty="0" smtClean="0"/>
              <a:t>Каждый слышит то, что хочет, а не то, что действительно исходит из уст говорящего</a:t>
            </a:r>
          </a:p>
          <a:p>
            <a:pPr algn="ctr">
              <a:buNone/>
            </a:pPr>
            <a:endParaRPr lang="ru-RU" sz="4000" dirty="0" smtClean="0"/>
          </a:p>
          <a:p>
            <a:pPr algn="ctr">
              <a:buNone/>
            </a:pP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6300192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Квалификационные требования к педагогам 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включают в себя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много вещей, которые превратили школу в то место, где дети мешают учителям и администрации работать с документами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".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"Поэтому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основная задача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стандартов - вернуться к профессиональным компетенциям учителя,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освободить его от всего того, что мешает работать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"</a:t>
            </a:r>
          </a:p>
        </p:txBody>
      </p:sp>
      <p:pic>
        <p:nvPicPr>
          <p:cNvPr id="7" name="Picture 2" descr="http://im2-tub-ru.yandex.net/i?id=265379042-46-72&amp;n=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75040" y="0"/>
            <a:ext cx="3068960" cy="3068960"/>
          </a:xfrm>
          <a:prstGeom prst="rect">
            <a:avLst/>
          </a:prstGeom>
          <a:noFill/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940152" y="3140968"/>
            <a:ext cx="3203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 Общественного совета при </a:t>
            </a:r>
          </a:p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 образования и науки РФ,</a:t>
            </a:r>
          </a:p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Центра образования № 109</a:t>
            </a:r>
          </a:p>
          <a:p>
            <a:pPr fontAlgn="base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города г. Москвы Е. А. Ямбург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8860" y="2714620"/>
            <a:ext cx="3929090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Профессионального стандарта педагога </a:t>
            </a:r>
            <a:endParaRPr lang="ru-RU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42852"/>
            <a:ext cx="3500462" cy="235747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Повысить мотивацию педагогических работников к труду и качеству образования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9190" y="142852"/>
            <a:ext cx="3929090" cy="2357454"/>
          </a:xfrm>
          <a:prstGeom prst="rect">
            <a:avLst/>
          </a:prstGeom>
          <a:solidFill>
            <a:srgbClr val="E7FB8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Установить единые требования к содержанию и качеству профессиональной педагогической деятельности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4429132"/>
            <a:ext cx="3637068" cy="24288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уровня квалификации педагогов при приёме на работу и при аттестации, планирования карьеры</a:t>
            </a:r>
            <a:r>
              <a:rPr lang="ru-RU" dirty="0" smtClean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14942" y="4500570"/>
            <a:ext cx="3714776" cy="22145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должностных инструкций и разработки ФГОС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16200000" flipV="1">
            <a:off x="1500166" y="2571744"/>
            <a:ext cx="928694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1500166" y="3500438"/>
            <a:ext cx="928694" cy="78581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3"/>
          </p:cNvCxnSpPr>
          <p:nvPr/>
        </p:nvCxnSpPr>
        <p:spPr>
          <a:xfrm flipV="1">
            <a:off x="6357950" y="2571744"/>
            <a:ext cx="642942" cy="9277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3"/>
          </p:cNvCxnSpPr>
          <p:nvPr/>
        </p:nvCxnSpPr>
        <p:spPr>
          <a:xfrm>
            <a:off x="6357950" y="3499450"/>
            <a:ext cx="928694" cy="929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27939" y="4753460"/>
            <a:ext cx="7711220" cy="2077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060"/>
            </a:solidFill>
          </a:ln>
          <a:effectLst/>
          <a:extLst/>
        </p:spPr>
        <p:txBody>
          <a:bodyPr wrap="square"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ru-RU" altLang="ru-RU" sz="9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alt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девиантными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зависимыми, социально запущенными и социально уязвимыми учащимися, имеющими серьезные отклонения в поведении.</a:t>
            </a:r>
          </a:p>
          <a:p>
            <a:pPr eaLnBrk="1" hangingPunct="1"/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Рисунок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-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492" y="0"/>
            <a:ext cx="515938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557430" y="27678"/>
            <a:ext cx="8586570" cy="954107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наполнения профессионального стандарта педагога новыми компетенциями: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27938" y="1133727"/>
            <a:ext cx="7736550" cy="50405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Работа с одаренными </a:t>
            </a: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учащимися</a:t>
            </a:r>
            <a:endParaRPr lang="ru-RU" alt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27938" y="1830225"/>
            <a:ext cx="7726207" cy="10081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Работа в условиях реализации программ </a:t>
            </a: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инклюзивного </a:t>
            </a:r>
            <a:r>
              <a:rPr lang="ru-RU" alt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образования</a:t>
            </a:r>
            <a:endParaRPr lang="ru-RU" alt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27938" y="2996952"/>
            <a:ext cx="7716576" cy="7200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alt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Преподавание русского языка учащимся, для которых он не является родным.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3267" y="3899194"/>
            <a:ext cx="7700878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ru-RU" alt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Работа с учащимися, имеющими проблемы в развитии.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802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39788" y="0"/>
            <a:ext cx="8304212" cy="7203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0000"/>
              </a:lnSpc>
            </a:pPr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должен: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" y="1071547"/>
            <a:ext cx="9143999" cy="50217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endParaRPr lang="ru-RU" altLang="ru-RU" sz="9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Соответствовать структуре профессиональной деятельности педагога</a:t>
            </a:r>
            <a:endParaRPr lang="ru-RU" alt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превращаться в инструмент жесткой регламентации деятельности педагога.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Избавить педагога от выполнения несвойственных функций, отвлекающих его от выполнения своих прямых обязанностей.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Побуждать педагога к поиску нестандартных решений.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Соответствовать международным нормам и регламентам.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Соотноситься с требованиями профильных министерств и ведомств, от которых зависят исчисление трудового стажа, начисление пенсий и т.п.</a:t>
            </a:r>
          </a:p>
          <a:p>
            <a:pPr eaLnBrk="1" hangingPunct="1"/>
            <a:endParaRPr lang="ru-RU" altLang="ru-RU" sz="2400" dirty="0"/>
          </a:p>
        </p:txBody>
      </p:sp>
      <p:pic>
        <p:nvPicPr>
          <p:cNvPr id="5124" name="Picture 4" descr="Рисунок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344" y="-39255"/>
            <a:ext cx="515938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8750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-99392"/>
            <a:ext cx="9143999" cy="7017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10000"/>
              </a:lnSpc>
            </a:pP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стандарта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539552" y="831137"/>
            <a:ext cx="8136904" cy="556306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endParaRPr lang="ru-RU" altLang="ru-RU" sz="900" b="1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3200" b="1" dirty="0">
                <a:hlinkClick r:id="" action="ppaction://noaction"/>
              </a:rPr>
              <a:t>Профессиональный стандарт педагога</a:t>
            </a:r>
            <a:r>
              <a:rPr lang="ru-RU" altLang="ru-RU" sz="3200" dirty="0">
                <a:hlinkClick r:id="" action="ppaction://noaction"/>
              </a:rPr>
              <a:t> </a:t>
            </a:r>
            <a:r>
              <a:rPr lang="ru-RU" altLang="ru-RU" sz="3200" dirty="0"/>
              <a:t>– </a:t>
            </a:r>
            <a:r>
              <a:rPr lang="ru-RU" altLang="ru-RU" sz="3200" b="1" dirty="0"/>
              <a:t>рамочный документ</a:t>
            </a:r>
            <a:r>
              <a:rPr lang="ru-RU" altLang="ru-RU" sz="3200" dirty="0"/>
              <a:t>, в котором определяются </a:t>
            </a:r>
            <a:r>
              <a:rPr lang="ru-RU" altLang="ru-RU" sz="3200" b="1" dirty="0"/>
              <a:t>основные</a:t>
            </a:r>
            <a:r>
              <a:rPr lang="ru-RU" altLang="ru-RU" sz="3200" dirty="0"/>
              <a:t> требования к его </a:t>
            </a:r>
            <a:r>
              <a:rPr lang="ru-RU" altLang="ru-RU" sz="3200" b="1" u="sng" dirty="0">
                <a:hlinkClick r:id="" action="ppaction://noaction"/>
              </a:rPr>
              <a:t>квалификации</a:t>
            </a:r>
            <a:r>
              <a:rPr lang="ru-RU" altLang="ru-RU" sz="3200" dirty="0" smtClean="0"/>
              <a:t>.</a:t>
            </a:r>
          </a:p>
          <a:p>
            <a:pPr marL="0" indent="0" eaLnBrk="1" hangingPunct="1">
              <a:lnSpc>
                <a:spcPct val="90000"/>
              </a:lnSpc>
            </a:pPr>
            <a:endParaRPr lang="ru-RU" altLang="ru-RU" sz="32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ru-RU" sz="3200" dirty="0"/>
              <a:t>Общенациональная рамка стандарта может быть </a:t>
            </a:r>
            <a:r>
              <a:rPr lang="ru-RU" altLang="ru-RU" sz="3200" b="1" dirty="0"/>
              <a:t>дополнена </a:t>
            </a:r>
            <a:r>
              <a:rPr lang="ru-RU" altLang="ru-RU" sz="3200" b="1" dirty="0">
                <a:hlinkClick r:id="" action="ppaction://noaction"/>
              </a:rPr>
              <a:t>региональными требованиями</a:t>
            </a:r>
            <a:r>
              <a:rPr lang="ru-RU" altLang="ru-RU" sz="3200" dirty="0"/>
              <a:t>, учитывающими социокультурные, демографические и прочие особенности данной территории .</a:t>
            </a:r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ru-RU" alt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356076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68313" y="1121723"/>
            <a:ext cx="8461375" cy="4984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endParaRPr lang="ru-RU" altLang="ru-RU" sz="9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может быть также дополнен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внутренним стандартом образовательного учреждения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аналогии со стандартом предприятия), в соответствии со спецификой реализуемых в данном учреждении образовательных программ (школа для одаренных, инклюзивная школа и т.п.).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является уровневым, учитывающим специфику работы педагогов в дошкольных учреждениях, начальной, основной и старшей школе.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стандарта</a:t>
            </a:r>
            <a:endParaRPr lang="ru-RU" alt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979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539552" y="740816"/>
            <a:ext cx="8352928" cy="54153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357188" indent="-35718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36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10000"/>
              </a:lnSpc>
            </a:pPr>
            <a:endParaRPr lang="ru-RU" altLang="ru-RU" sz="9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педагога отражает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структуру его профессиональной деятельности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обучение, воспитание и развитие ребенка. В соответствии со стратегией современного образования в меняющемся мире, он существенно наполняется психолого-педагогическими компетенциями, призванными помочь учителю в решении новых стоящих перед ним проблем.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 выдвигает требования к личностным качествам учителя, неотделимым от его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/>
              </a:rPr>
              <a:t>профессиональных компетенций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таких как: готовность учить всех без исключения детей, вне зависимости от их склонностей, способностей, особенностей развития, ограниченных возможностей.</a:t>
            </a: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1"/>
            <a:ext cx="914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стандарта</a:t>
            </a:r>
            <a:endParaRPr lang="ru-RU" alt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119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690</Words>
  <Application>Microsoft Office PowerPoint</Application>
  <PresentationFormat>Экран (4:3)</PresentationFormat>
  <Paragraphs>62</Paragraphs>
  <Slides>12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Профстандарт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Цель применения профстандарта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</dc:creator>
  <cp:lastModifiedBy>Марина</cp:lastModifiedBy>
  <cp:revision>2</cp:revision>
  <dcterms:created xsi:type="dcterms:W3CDTF">2018-01-23T17:44:19Z</dcterms:created>
  <dcterms:modified xsi:type="dcterms:W3CDTF">2018-01-23T21:45:22Z</dcterms:modified>
</cp:coreProperties>
</file>